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2" r:id="rId1"/>
  </p:sldMasterIdLst>
  <p:sldIdLst>
    <p:sldId id="256" r:id="rId2"/>
    <p:sldId id="257" r:id="rId3"/>
    <p:sldId id="258" r:id="rId4"/>
    <p:sldId id="259" r:id="rId5"/>
    <p:sldId id="261" r:id="rId6"/>
    <p:sldId id="265" r:id="rId7"/>
    <p:sldId id="263" r:id="rId8"/>
    <p:sldId id="266" r:id="rId9"/>
    <p:sldId id="268" r:id="rId10"/>
    <p:sldId id="262" r:id="rId11"/>
    <p:sldId id="264"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30301"/>
    <a:srgbClr val="C53C00"/>
    <a:srgbClr val="601F00"/>
    <a:srgbClr val="8B040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70"/>
    <p:restoredTop sz="94597"/>
  </p:normalViewPr>
  <p:slideViewPr>
    <p:cSldViewPr snapToGrid="0">
      <p:cViewPr varScale="1">
        <p:scale>
          <a:sx n="84" d="100"/>
          <a:sy n="84" d="100"/>
        </p:scale>
        <p:origin x="200" y="6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jpe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4AC669CE-55D7-D64D-9E95-1BCF17CAE25E}" type="datetimeFigureOut">
              <a:rPr lang="en-DE" smtClean="0"/>
              <a:t>31.05.24</a:t>
            </a:fld>
            <a:endParaRPr lang="en-DE"/>
          </a:p>
        </p:txBody>
      </p:sp>
      <p:sp>
        <p:nvSpPr>
          <p:cNvPr id="5" name="Footer Placeholder 4"/>
          <p:cNvSpPr>
            <a:spLocks noGrp="1"/>
          </p:cNvSpPr>
          <p:nvPr>
            <p:ph type="ftr" sz="quarter" idx="11"/>
          </p:nvPr>
        </p:nvSpPr>
        <p:spPr/>
        <p:txBody>
          <a:bodyPr/>
          <a:lstStyle/>
          <a:p>
            <a:endParaRPr lang="en-DE"/>
          </a:p>
        </p:txBody>
      </p:sp>
      <p:sp>
        <p:nvSpPr>
          <p:cNvPr id="6" name="Slide Number Placeholder 5"/>
          <p:cNvSpPr>
            <a:spLocks noGrp="1"/>
          </p:cNvSpPr>
          <p:nvPr>
            <p:ph type="sldNum" sz="quarter" idx="12"/>
          </p:nvPr>
        </p:nvSpPr>
        <p:spPr/>
        <p:txBody>
          <a:bodyPr/>
          <a:lstStyle/>
          <a:p>
            <a:fld id="{70B405B0-E19E-EA4A-9115-3A3EDC4DCFBE}" type="slidenum">
              <a:rPr lang="en-DE" smtClean="0"/>
              <a:t>‹#›</a:t>
            </a:fld>
            <a:endParaRPr lang="en-DE"/>
          </a:p>
        </p:txBody>
      </p:sp>
    </p:spTree>
    <p:extLst>
      <p:ext uri="{BB962C8B-B14F-4D97-AF65-F5344CB8AC3E}">
        <p14:creationId xmlns:p14="http://schemas.microsoft.com/office/powerpoint/2010/main" val="1431957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AC669CE-55D7-D64D-9E95-1BCF17CAE25E}" type="datetimeFigureOut">
              <a:rPr lang="en-DE" smtClean="0"/>
              <a:t>31.05.24</a:t>
            </a:fld>
            <a:endParaRPr lang="en-DE"/>
          </a:p>
        </p:txBody>
      </p:sp>
      <p:sp>
        <p:nvSpPr>
          <p:cNvPr id="5" name="Footer Placeholder 4"/>
          <p:cNvSpPr>
            <a:spLocks noGrp="1"/>
          </p:cNvSpPr>
          <p:nvPr>
            <p:ph type="ftr" sz="quarter" idx="11"/>
          </p:nvPr>
        </p:nvSpPr>
        <p:spPr/>
        <p:txBody>
          <a:bodyPr/>
          <a:lstStyle/>
          <a:p>
            <a:endParaRPr lang="en-DE"/>
          </a:p>
        </p:txBody>
      </p:sp>
      <p:sp>
        <p:nvSpPr>
          <p:cNvPr id="6" name="Slide Number Placeholder 5"/>
          <p:cNvSpPr>
            <a:spLocks noGrp="1"/>
          </p:cNvSpPr>
          <p:nvPr>
            <p:ph type="sldNum" sz="quarter" idx="12"/>
          </p:nvPr>
        </p:nvSpPr>
        <p:spPr/>
        <p:txBody>
          <a:bodyPr/>
          <a:lstStyle/>
          <a:p>
            <a:fld id="{70B405B0-E19E-EA4A-9115-3A3EDC4DCFBE}" type="slidenum">
              <a:rPr lang="en-DE" smtClean="0"/>
              <a:t>‹#›</a:t>
            </a:fld>
            <a:endParaRPr lang="en-DE"/>
          </a:p>
        </p:txBody>
      </p:sp>
    </p:spTree>
    <p:extLst>
      <p:ext uri="{BB962C8B-B14F-4D97-AF65-F5344CB8AC3E}">
        <p14:creationId xmlns:p14="http://schemas.microsoft.com/office/powerpoint/2010/main" val="10820077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AC669CE-55D7-D64D-9E95-1BCF17CAE25E}" type="datetimeFigureOut">
              <a:rPr lang="en-DE" smtClean="0"/>
              <a:t>31.05.24</a:t>
            </a:fld>
            <a:endParaRPr lang="en-DE"/>
          </a:p>
        </p:txBody>
      </p:sp>
      <p:sp>
        <p:nvSpPr>
          <p:cNvPr id="5" name="Footer Placeholder 4"/>
          <p:cNvSpPr>
            <a:spLocks noGrp="1"/>
          </p:cNvSpPr>
          <p:nvPr>
            <p:ph type="ftr" sz="quarter" idx="11"/>
          </p:nvPr>
        </p:nvSpPr>
        <p:spPr/>
        <p:txBody>
          <a:bodyPr/>
          <a:lstStyle/>
          <a:p>
            <a:endParaRPr lang="en-DE"/>
          </a:p>
        </p:txBody>
      </p:sp>
      <p:sp>
        <p:nvSpPr>
          <p:cNvPr id="6" name="Slide Number Placeholder 5"/>
          <p:cNvSpPr>
            <a:spLocks noGrp="1"/>
          </p:cNvSpPr>
          <p:nvPr>
            <p:ph type="sldNum" sz="quarter" idx="12"/>
          </p:nvPr>
        </p:nvSpPr>
        <p:spPr/>
        <p:txBody>
          <a:bodyPr/>
          <a:lstStyle/>
          <a:p>
            <a:fld id="{70B405B0-E19E-EA4A-9115-3A3EDC4DCFBE}" type="slidenum">
              <a:rPr lang="en-DE" smtClean="0"/>
              <a:t>‹#›</a:t>
            </a:fld>
            <a:endParaRPr lang="en-DE"/>
          </a:p>
        </p:txBody>
      </p:sp>
    </p:spTree>
    <p:extLst>
      <p:ext uri="{BB962C8B-B14F-4D97-AF65-F5344CB8AC3E}">
        <p14:creationId xmlns:p14="http://schemas.microsoft.com/office/powerpoint/2010/main" val="20779735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AC669CE-55D7-D64D-9E95-1BCF17CAE25E}" type="datetimeFigureOut">
              <a:rPr lang="en-DE" smtClean="0"/>
              <a:t>31.05.24</a:t>
            </a:fld>
            <a:endParaRPr lang="en-DE"/>
          </a:p>
        </p:txBody>
      </p:sp>
      <p:sp>
        <p:nvSpPr>
          <p:cNvPr id="5" name="Footer Placeholder 4"/>
          <p:cNvSpPr>
            <a:spLocks noGrp="1"/>
          </p:cNvSpPr>
          <p:nvPr>
            <p:ph type="ftr" sz="quarter" idx="11"/>
          </p:nvPr>
        </p:nvSpPr>
        <p:spPr/>
        <p:txBody>
          <a:bodyPr/>
          <a:lstStyle/>
          <a:p>
            <a:endParaRPr lang="en-DE"/>
          </a:p>
        </p:txBody>
      </p:sp>
      <p:sp>
        <p:nvSpPr>
          <p:cNvPr id="6" name="Slide Number Placeholder 5"/>
          <p:cNvSpPr>
            <a:spLocks noGrp="1"/>
          </p:cNvSpPr>
          <p:nvPr>
            <p:ph type="sldNum" sz="quarter" idx="12"/>
          </p:nvPr>
        </p:nvSpPr>
        <p:spPr/>
        <p:txBody>
          <a:bodyPr/>
          <a:lstStyle/>
          <a:p>
            <a:fld id="{70B405B0-E19E-EA4A-9115-3A3EDC4DCFBE}" type="slidenum">
              <a:rPr lang="en-DE" smtClean="0"/>
              <a:t>‹#›</a:t>
            </a:fld>
            <a:endParaRPr lang="en-DE"/>
          </a:p>
        </p:txBody>
      </p:sp>
    </p:spTree>
    <p:extLst>
      <p:ext uri="{BB962C8B-B14F-4D97-AF65-F5344CB8AC3E}">
        <p14:creationId xmlns:p14="http://schemas.microsoft.com/office/powerpoint/2010/main" val="15400881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shade val="82000"/>
                  </a:schemeClr>
                </a:solidFill>
              </a:defRPr>
            </a:lvl1pPr>
            <a:lvl2pPr marL="457200" indent="0">
              <a:buNone/>
              <a:defRPr sz="2000">
                <a:solidFill>
                  <a:schemeClr val="tx1">
                    <a:shade val="82000"/>
                  </a:schemeClr>
                </a:solidFill>
              </a:defRPr>
            </a:lvl2pPr>
            <a:lvl3pPr marL="914400" indent="0">
              <a:buNone/>
              <a:defRPr sz="1800">
                <a:solidFill>
                  <a:schemeClr val="tx1">
                    <a:shade val="82000"/>
                  </a:schemeClr>
                </a:solidFill>
              </a:defRPr>
            </a:lvl3pPr>
            <a:lvl4pPr marL="1371600" indent="0">
              <a:buNone/>
              <a:defRPr sz="1600">
                <a:solidFill>
                  <a:schemeClr val="tx1">
                    <a:shade val="82000"/>
                  </a:schemeClr>
                </a:solidFill>
              </a:defRPr>
            </a:lvl4pPr>
            <a:lvl5pPr marL="1828800" indent="0">
              <a:buNone/>
              <a:defRPr sz="1600">
                <a:solidFill>
                  <a:schemeClr val="tx1">
                    <a:shade val="82000"/>
                  </a:schemeClr>
                </a:solidFill>
              </a:defRPr>
            </a:lvl5pPr>
            <a:lvl6pPr marL="2286000" indent="0">
              <a:buNone/>
              <a:defRPr sz="1600">
                <a:solidFill>
                  <a:schemeClr val="tx1">
                    <a:shade val="82000"/>
                  </a:schemeClr>
                </a:solidFill>
              </a:defRPr>
            </a:lvl6pPr>
            <a:lvl7pPr marL="2743200" indent="0">
              <a:buNone/>
              <a:defRPr sz="1600">
                <a:solidFill>
                  <a:schemeClr val="tx1">
                    <a:shade val="82000"/>
                  </a:schemeClr>
                </a:solidFill>
              </a:defRPr>
            </a:lvl7pPr>
            <a:lvl8pPr marL="3200400" indent="0">
              <a:buNone/>
              <a:defRPr sz="1600">
                <a:solidFill>
                  <a:schemeClr val="tx1">
                    <a:shade val="82000"/>
                  </a:schemeClr>
                </a:solidFill>
              </a:defRPr>
            </a:lvl8pPr>
            <a:lvl9pPr marL="3657600" indent="0">
              <a:buNone/>
              <a:defRPr sz="1600">
                <a:solidFill>
                  <a:schemeClr val="tx1">
                    <a:shade val="82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AC669CE-55D7-D64D-9E95-1BCF17CAE25E}" type="datetimeFigureOut">
              <a:rPr lang="en-DE" smtClean="0"/>
              <a:t>31.05.24</a:t>
            </a:fld>
            <a:endParaRPr lang="en-DE"/>
          </a:p>
        </p:txBody>
      </p:sp>
      <p:sp>
        <p:nvSpPr>
          <p:cNvPr id="5" name="Footer Placeholder 4"/>
          <p:cNvSpPr>
            <a:spLocks noGrp="1"/>
          </p:cNvSpPr>
          <p:nvPr>
            <p:ph type="ftr" sz="quarter" idx="11"/>
          </p:nvPr>
        </p:nvSpPr>
        <p:spPr/>
        <p:txBody>
          <a:bodyPr/>
          <a:lstStyle/>
          <a:p>
            <a:endParaRPr lang="en-DE"/>
          </a:p>
        </p:txBody>
      </p:sp>
      <p:sp>
        <p:nvSpPr>
          <p:cNvPr id="6" name="Slide Number Placeholder 5"/>
          <p:cNvSpPr>
            <a:spLocks noGrp="1"/>
          </p:cNvSpPr>
          <p:nvPr>
            <p:ph type="sldNum" sz="quarter" idx="12"/>
          </p:nvPr>
        </p:nvSpPr>
        <p:spPr/>
        <p:txBody>
          <a:bodyPr/>
          <a:lstStyle/>
          <a:p>
            <a:fld id="{70B405B0-E19E-EA4A-9115-3A3EDC4DCFBE}" type="slidenum">
              <a:rPr lang="en-DE" smtClean="0"/>
              <a:t>‹#›</a:t>
            </a:fld>
            <a:endParaRPr lang="en-DE"/>
          </a:p>
        </p:txBody>
      </p:sp>
    </p:spTree>
    <p:extLst>
      <p:ext uri="{BB962C8B-B14F-4D97-AF65-F5344CB8AC3E}">
        <p14:creationId xmlns:p14="http://schemas.microsoft.com/office/powerpoint/2010/main" val="21248563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AC669CE-55D7-D64D-9E95-1BCF17CAE25E}" type="datetimeFigureOut">
              <a:rPr lang="en-DE" smtClean="0"/>
              <a:t>31.05.24</a:t>
            </a:fld>
            <a:endParaRPr lang="en-DE"/>
          </a:p>
        </p:txBody>
      </p:sp>
      <p:sp>
        <p:nvSpPr>
          <p:cNvPr id="6" name="Footer Placeholder 5"/>
          <p:cNvSpPr>
            <a:spLocks noGrp="1"/>
          </p:cNvSpPr>
          <p:nvPr>
            <p:ph type="ftr" sz="quarter" idx="11"/>
          </p:nvPr>
        </p:nvSpPr>
        <p:spPr/>
        <p:txBody>
          <a:bodyPr/>
          <a:lstStyle/>
          <a:p>
            <a:endParaRPr lang="en-DE"/>
          </a:p>
        </p:txBody>
      </p:sp>
      <p:sp>
        <p:nvSpPr>
          <p:cNvPr id="7" name="Slide Number Placeholder 6"/>
          <p:cNvSpPr>
            <a:spLocks noGrp="1"/>
          </p:cNvSpPr>
          <p:nvPr>
            <p:ph type="sldNum" sz="quarter" idx="12"/>
          </p:nvPr>
        </p:nvSpPr>
        <p:spPr/>
        <p:txBody>
          <a:bodyPr/>
          <a:lstStyle/>
          <a:p>
            <a:fld id="{70B405B0-E19E-EA4A-9115-3A3EDC4DCFBE}" type="slidenum">
              <a:rPr lang="en-DE" smtClean="0"/>
              <a:t>‹#›</a:t>
            </a:fld>
            <a:endParaRPr lang="en-DE"/>
          </a:p>
        </p:txBody>
      </p:sp>
    </p:spTree>
    <p:extLst>
      <p:ext uri="{BB962C8B-B14F-4D97-AF65-F5344CB8AC3E}">
        <p14:creationId xmlns:p14="http://schemas.microsoft.com/office/powerpoint/2010/main" val="19172245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AC669CE-55D7-D64D-9E95-1BCF17CAE25E}" type="datetimeFigureOut">
              <a:rPr lang="en-DE" smtClean="0"/>
              <a:t>31.05.24</a:t>
            </a:fld>
            <a:endParaRPr lang="en-DE"/>
          </a:p>
        </p:txBody>
      </p:sp>
      <p:sp>
        <p:nvSpPr>
          <p:cNvPr id="8" name="Footer Placeholder 7"/>
          <p:cNvSpPr>
            <a:spLocks noGrp="1"/>
          </p:cNvSpPr>
          <p:nvPr>
            <p:ph type="ftr" sz="quarter" idx="11"/>
          </p:nvPr>
        </p:nvSpPr>
        <p:spPr/>
        <p:txBody>
          <a:bodyPr/>
          <a:lstStyle/>
          <a:p>
            <a:endParaRPr lang="en-DE"/>
          </a:p>
        </p:txBody>
      </p:sp>
      <p:sp>
        <p:nvSpPr>
          <p:cNvPr id="9" name="Slide Number Placeholder 8"/>
          <p:cNvSpPr>
            <a:spLocks noGrp="1"/>
          </p:cNvSpPr>
          <p:nvPr>
            <p:ph type="sldNum" sz="quarter" idx="12"/>
          </p:nvPr>
        </p:nvSpPr>
        <p:spPr/>
        <p:txBody>
          <a:bodyPr/>
          <a:lstStyle/>
          <a:p>
            <a:fld id="{70B405B0-E19E-EA4A-9115-3A3EDC4DCFBE}" type="slidenum">
              <a:rPr lang="en-DE" smtClean="0"/>
              <a:t>‹#›</a:t>
            </a:fld>
            <a:endParaRPr lang="en-DE"/>
          </a:p>
        </p:txBody>
      </p:sp>
    </p:spTree>
    <p:extLst>
      <p:ext uri="{BB962C8B-B14F-4D97-AF65-F5344CB8AC3E}">
        <p14:creationId xmlns:p14="http://schemas.microsoft.com/office/powerpoint/2010/main" val="362192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4AC669CE-55D7-D64D-9E95-1BCF17CAE25E}" type="datetimeFigureOut">
              <a:rPr lang="en-DE" smtClean="0"/>
              <a:t>31.05.24</a:t>
            </a:fld>
            <a:endParaRPr lang="en-DE"/>
          </a:p>
        </p:txBody>
      </p:sp>
      <p:sp>
        <p:nvSpPr>
          <p:cNvPr id="4" name="Footer Placeholder 3"/>
          <p:cNvSpPr>
            <a:spLocks noGrp="1"/>
          </p:cNvSpPr>
          <p:nvPr>
            <p:ph type="ftr" sz="quarter" idx="11"/>
          </p:nvPr>
        </p:nvSpPr>
        <p:spPr/>
        <p:txBody>
          <a:bodyPr/>
          <a:lstStyle/>
          <a:p>
            <a:endParaRPr lang="en-DE"/>
          </a:p>
        </p:txBody>
      </p:sp>
      <p:sp>
        <p:nvSpPr>
          <p:cNvPr id="5" name="Slide Number Placeholder 4"/>
          <p:cNvSpPr>
            <a:spLocks noGrp="1"/>
          </p:cNvSpPr>
          <p:nvPr>
            <p:ph type="sldNum" sz="quarter" idx="12"/>
          </p:nvPr>
        </p:nvSpPr>
        <p:spPr/>
        <p:txBody>
          <a:bodyPr/>
          <a:lstStyle/>
          <a:p>
            <a:fld id="{70B405B0-E19E-EA4A-9115-3A3EDC4DCFBE}" type="slidenum">
              <a:rPr lang="en-DE" smtClean="0"/>
              <a:t>‹#›</a:t>
            </a:fld>
            <a:endParaRPr lang="en-DE"/>
          </a:p>
        </p:txBody>
      </p:sp>
    </p:spTree>
    <p:extLst>
      <p:ext uri="{BB962C8B-B14F-4D97-AF65-F5344CB8AC3E}">
        <p14:creationId xmlns:p14="http://schemas.microsoft.com/office/powerpoint/2010/main" val="32717825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C669CE-55D7-D64D-9E95-1BCF17CAE25E}" type="datetimeFigureOut">
              <a:rPr lang="en-DE" smtClean="0"/>
              <a:t>31.05.24</a:t>
            </a:fld>
            <a:endParaRPr lang="en-DE"/>
          </a:p>
        </p:txBody>
      </p:sp>
      <p:sp>
        <p:nvSpPr>
          <p:cNvPr id="3" name="Footer Placeholder 2"/>
          <p:cNvSpPr>
            <a:spLocks noGrp="1"/>
          </p:cNvSpPr>
          <p:nvPr>
            <p:ph type="ftr" sz="quarter" idx="11"/>
          </p:nvPr>
        </p:nvSpPr>
        <p:spPr/>
        <p:txBody>
          <a:bodyPr/>
          <a:lstStyle/>
          <a:p>
            <a:endParaRPr lang="en-DE"/>
          </a:p>
        </p:txBody>
      </p:sp>
      <p:sp>
        <p:nvSpPr>
          <p:cNvPr id="4" name="Slide Number Placeholder 3"/>
          <p:cNvSpPr>
            <a:spLocks noGrp="1"/>
          </p:cNvSpPr>
          <p:nvPr>
            <p:ph type="sldNum" sz="quarter" idx="12"/>
          </p:nvPr>
        </p:nvSpPr>
        <p:spPr/>
        <p:txBody>
          <a:bodyPr/>
          <a:lstStyle/>
          <a:p>
            <a:fld id="{70B405B0-E19E-EA4A-9115-3A3EDC4DCFBE}" type="slidenum">
              <a:rPr lang="en-DE" smtClean="0"/>
              <a:t>‹#›</a:t>
            </a:fld>
            <a:endParaRPr lang="en-DE"/>
          </a:p>
        </p:txBody>
      </p:sp>
    </p:spTree>
    <p:extLst>
      <p:ext uri="{BB962C8B-B14F-4D97-AF65-F5344CB8AC3E}">
        <p14:creationId xmlns:p14="http://schemas.microsoft.com/office/powerpoint/2010/main" val="1870666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AC669CE-55D7-D64D-9E95-1BCF17CAE25E}" type="datetimeFigureOut">
              <a:rPr lang="en-DE" smtClean="0"/>
              <a:t>31.05.24</a:t>
            </a:fld>
            <a:endParaRPr lang="en-DE"/>
          </a:p>
        </p:txBody>
      </p:sp>
      <p:sp>
        <p:nvSpPr>
          <p:cNvPr id="6" name="Footer Placeholder 5"/>
          <p:cNvSpPr>
            <a:spLocks noGrp="1"/>
          </p:cNvSpPr>
          <p:nvPr>
            <p:ph type="ftr" sz="quarter" idx="11"/>
          </p:nvPr>
        </p:nvSpPr>
        <p:spPr/>
        <p:txBody>
          <a:bodyPr/>
          <a:lstStyle/>
          <a:p>
            <a:endParaRPr lang="en-DE"/>
          </a:p>
        </p:txBody>
      </p:sp>
      <p:sp>
        <p:nvSpPr>
          <p:cNvPr id="7" name="Slide Number Placeholder 6"/>
          <p:cNvSpPr>
            <a:spLocks noGrp="1"/>
          </p:cNvSpPr>
          <p:nvPr>
            <p:ph type="sldNum" sz="quarter" idx="12"/>
          </p:nvPr>
        </p:nvSpPr>
        <p:spPr/>
        <p:txBody>
          <a:bodyPr/>
          <a:lstStyle/>
          <a:p>
            <a:fld id="{70B405B0-E19E-EA4A-9115-3A3EDC4DCFBE}" type="slidenum">
              <a:rPr lang="en-DE" smtClean="0"/>
              <a:t>‹#›</a:t>
            </a:fld>
            <a:endParaRPr lang="en-DE"/>
          </a:p>
        </p:txBody>
      </p:sp>
    </p:spTree>
    <p:extLst>
      <p:ext uri="{BB962C8B-B14F-4D97-AF65-F5344CB8AC3E}">
        <p14:creationId xmlns:p14="http://schemas.microsoft.com/office/powerpoint/2010/main" val="1786595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AC669CE-55D7-D64D-9E95-1BCF17CAE25E}" type="datetimeFigureOut">
              <a:rPr lang="en-DE" smtClean="0"/>
              <a:t>31.05.24</a:t>
            </a:fld>
            <a:endParaRPr lang="en-DE"/>
          </a:p>
        </p:txBody>
      </p:sp>
      <p:sp>
        <p:nvSpPr>
          <p:cNvPr id="6" name="Footer Placeholder 5"/>
          <p:cNvSpPr>
            <a:spLocks noGrp="1"/>
          </p:cNvSpPr>
          <p:nvPr>
            <p:ph type="ftr" sz="quarter" idx="11"/>
          </p:nvPr>
        </p:nvSpPr>
        <p:spPr/>
        <p:txBody>
          <a:bodyPr/>
          <a:lstStyle/>
          <a:p>
            <a:endParaRPr lang="en-DE"/>
          </a:p>
        </p:txBody>
      </p:sp>
      <p:sp>
        <p:nvSpPr>
          <p:cNvPr id="7" name="Slide Number Placeholder 6"/>
          <p:cNvSpPr>
            <a:spLocks noGrp="1"/>
          </p:cNvSpPr>
          <p:nvPr>
            <p:ph type="sldNum" sz="quarter" idx="12"/>
          </p:nvPr>
        </p:nvSpPr>
        <p:spPr/>
        <p:txBody>
          <a:bodyPr/>
          <a:lstStyle/>
          <a:p>
            <a:fld id="{70B405B0-E19E-EA4A-9115-3A3EDC4DCFBE}" type="slidenum">
              <a:rPr lang="en-DE" smtClean="0"/>
              <a:t>‹#›</a:t>
            </a:fld>
            <a:endParaRPr lang="en-DE"/>
          </a:p>
        </p:txBody>
      </p:sp>
    </p:spTree>
    <p:extLst>
      <p:ext uri="{BB962C8B-B14F-4D97-AF65-F5344CB8AC3E}">
        <p14:creationId xmlns:p14="http://schemas.microsoft.com/office/powerpoint/2010/main" val="39805897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shade val="82000"/>
                  </a:schemeClr>
                </a:solidFill>
              </a:defRPr>
            </a:lvl1pPr>
          </a:lstStyle>
          <a:p>
            <a:fld id="{4AC669CE-55D7-D64D-9E95-1BCF17CAE25E}" type="datetimeFigureOut">
              <a:rPr lang="en-DE" smtClean="0"/>
              <a:t>31.05.24</a:t>
            </a:fld>
            <a:endParaRPr lang="en-DE"/>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shade val="82000"/>
                  </a:schemeClr>
                </a:solidFill>
              </a:defRPr>
            </a:lvl1pPr>
          </a:lstStyle>
          <a:p>
            <a:endParaRPr lang="en-DE"/>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hade val="82000"/>
                  </a:schemeClr>
                </a:solidFill>
              </a:defRPr>
            </a:lvl1pPr>
          </a:lstStyle>
          <a:p>
            <a:fld id="{70B405B0-E19E-EA4A-9115-3A3EDC4DCFBE}" type="slidenum">
              <a:rPr lang="en-DE" smtClean="0"/>
              <a:t>‹#›</a:t>
            </a:fld>
            <a:endParaRPr lang="en-DE"/>
          </a:p>
        </p:txBody>
      </p:sp>
    </p:spTree>
    <p:extLst>
      <p:ext uri="{BB962C8B-B14F-4D97-AF65-F5344CB8AC3E}">
        <p14:creationId xmlns:p14="http://schemas.microsoft.com/office/powerpoint/2010/main" val="3458298152"/>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192.168.178.33:8502/" TargetMode="Externa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BA958-DE3D-4238-BF54-4074AD4470E7}"/>
              </a:ext>
            </a:extLst>
          </p:cNvPr>
          <p:cNvSpPr>
            <a:spLocks noGrp="1"/>
          </p:cNvSpPr>
          <p:nvPr>
            <p:ph type="ctrTitle"/>
          </p:nvPr>
        </p:nvSpPr>
        <p:spPr>
          <a:xfrm>
            <a:off x="1524000" y="810078"/>
            <a:ext cx="9144000" cy="3770271"/>
          </a:xfrm>
        </p:spPr>
        <p:txBody>
          <a:bodyPr>
            <a:normAutofit fontScale="90000"/>
          </a:bodyPr>
          <a:lstStyle/>
          <a:p>
            <a:br>
              <a:rPr lang="en-DE" dirty="0">
                <a:solidFill>
                  <a:srgbClr val="FF0000"/>
                </a:solidFill>
              </a:rPr>
            </a:br>
            <a:br>
              <a:rPr lang="en-DE" dirty="0">
                <a:solidFill>
                  <a:srgbClr val="FF0000"/>
                </a:solidFill>
              </a:rPr>
            </a:br>
            <a:br>
              <a:rPr lang="en-DE" dirty="0">
                <a:solidFill>
                  <a:srgbClr val="FF0000"/>
                </a:solidFill>
              </a:rPr>
            </a:br>
            <a:br>
              <a:rPr lang="en-DE" dirty="0">
                <a:solidFill>
                  <a:srgbClr val="FF0000"/>
                </a:solidFill>
              </a:rPr>
            </a:br>
            <a:br>
              <a:rPr lang="en-DE" dirty="0">
                <a:solidFill>
                  <a:srgbClr val="FF0000"/>
                </a:solidFill>
              </a:rPr>
            </a:br>
            <a:br>
              <a:rPr lang="en-DE" dirty="0">
                <a:solidFill>
                  <a:srgbClr val="FF0000"/>
                </a:solidFill>
              </a:rPr>
            </a:br>
            <a:r>
              <a:rPr lang="en-GB" dirty="0">
                <a:solidFill>
                  <a:srgbClr val="C00000"/>
                </a:solidFill>
                <a:effectLst/>
                <a:latin typeface="Helvetica" pitchFamily="2" charset="0"/>
              </a:rPr>
              <a:t>A Journey Through Data and Recommendations</a:t>
            </a:r>
            <a:br>
              <a:rPr lang="en-GB" dirty="0">
                <a:solidFill>
                  <a:srgbClr val="C00000"/>
                </a:solidFill>
                <a:effectLst/>
                <a:latin typeface="Helvetica" pitchFamily="2" charset="0"/>
              </a:rPr>
            </a:br>
            <a:r>
              <a:rPr lang="en-GB" dirty="0">
                <a:solidFill>
                  <a:srgbClr val="C00000"/>
                </a:solidFill>
                <a:effectLst/>
                <a:latin typeface="Helvetica" pitchFamily="2" charset="0"/>
              </a:rPr>
              <a:t>On</a:t>
            </a:r>
            <a:endParaRPr lang="en-DE" dirty="0">
              <a:solidFill>
                <a:srgbClr val="C00000"/>
              </a:solidFill>
              <a:effectLst>
                <a:innerShdw blurRad="63500" dist="50800" dir="13500000">
                  <a:prstClr val="black">
                    <a:alpha val="50000"/>
                  </a:prstClr>
                </a:innerShdw>
              </a:effectLst>
            </a:endParaRPr>
          </a:p>
        </p:txBody>
      </p:sp>
    </p:spTree>
    <p:extLst>
      <p:ext uri="{BB962C8B-B14F-4D97-AF65-F5344CB8AC3E}">
        <p14:creationId xmlns:p14="http://schemas.microsoft.com/office/powerpoint/2010/main" val="8766068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8E9027F-1000-ED14-2CD8-BFB9D0C006CE}"/>
              </a:ext>
            </a:extLst>
          </p:cNvPr>
          <p:cNvSpPr txBox="1"/>
          <p:nvPr/>
        </p:nvSpPr>
        <p:spPr>
          <a:xfrm>
            <a:off x="1643501" y="773907"/>
            <a:ext cx="8086725" cy="1569660"/>
          </a:xfrm>
          <a:prstGeom prst="rect">
            <a:avLst/>
          </a:prstGeom>
          <a:noFill/>
        </p:spPr>
        <p:txBody>
          <a:bodyPr wrap="square" rtlCol="0">
            <a:spAutoFit/>
          </a:bodyPr>
          <a:lstStyle/>
          <a:p>
            <a:pPr algn="ctr"/>
            <a:r>
              <a:rPr lang="en-GB" sz="2400" b="1" dirty="0">
                <a:solidFill>
                  <a:srgbClr val="930301"/>
                </a:solidFill>
                <a:latin typeface="Bell MT" panose="02020503060305020303" pitchFamily="18" charset="77"/>
              </a:rPr>
              <a:t>CONTENT BASED </a:t>
            </a:r>
            <a:r>
              <a:rPr lang="en-GB" sz="2400" b="1" dirty="0">
                <a:solidFill>
                  <a:srgbClr val="930301"/>
                </a:solidFill>
                <a:effectLst/>
                <a:latin typeface="Bell MT" panose="02020503060305020303" pitchFamily="18" charset="77"/>
              </a:rPr>
              <a:t>FILTERING</a:t>
            </a:r>
            <a:endParaRPr lang="en-GB" sz="2400" b="1" u="sng" dirty="0">
              <a:solidFill>
                <a:schemeClr val="bg1"/>
              </a:solidFill>
              <a:effectLst/>
              <a:latin typeface="Bell MT" panose="02020503060305020303" pitchFamily="18" charset="77"/>
            </a:endParaRPr>
          </a:p>
          <a:p>
            <a:endParaRPr lang="en-GB" dirty="0">
              <a:solidFill>
                <a:schemeClr val="bg1"/>
              </a:solidFill>
              <a:effectLst/>
              <a:latin typeface="Helvetica Neue" panose="02000503000000020004" pitchFamily="2" charset="0"/>
            </a:endParaRPr>
          </a:p>
          <a:p>
            <a:r>
              <a:rPr lang="en-GB" dirty="0">
                <a:solidFill>
                  <a:schemeClr val="bg1"/>
                </a:solidFill>
                <a:effectLst/>
                <a:latin typeface="Helvetica Neue" panose="02000503000000020004" pitchFamily="2" charset="0"/>
              </a:rPr>
              <a:t>In this recommender system the content of the movie (description, cast, genre, rating) is used to find its similarity with other movies. Then the movies that are most likely to be similar are recommended.</a:t>
            </a:r>
          </a:p>
        </p:txBody>
      </p:sp>
      <p:pic>
        <p:nvPicPr>
          <p:cNvPr id="9" name="Picture 8" descr="A screenshot of a video game&#10;&#10;Description automatically generated">
            <a:extLst>
              <a:ext uri="{FF2B5EF4-FFF2-40B4-BE49-F238E27FC236}">
                <a16:creationId xmlns:a16="http://schemas.microsoft.com/office/drawing/2014/main" id="{9629D32A-11F7-B67C-5B32-6B32A2F14565}"/>
              </a:ext>
            </a:extLst>
          </p:cNvPr>
          <p:cNvPicPr>
            <a:picLocks noChangeAspect="1"/>
          </p:cNvPicPr>
          <p:nvPr/>
        </p:nvPicPr>
        <p:blipFill>
          <a:blip r:embed="rId2"/>
          <a:stretch>
            <a:fillRect/>
          </a:stretch>
        </p:blipFill>
        <p:spPr>
          <a:xfrm>
            <a:off x="3481570" y="2521058"/>
            <a:ext cx="4118443" cy="4280347"/>
          </a:xfrm>
          <a:prstGeom prst="rect">
            <a:avLst/>
          </a:prstGeom>
        </p:spPr>
      </p:pic>
    </p:spTree>
    <p:extLst>
      <p:ext uri="{BB962C8B-B14F-4D97-AF65-F5344CB8AC3E}">
        <p14:creationId xmlns:p14="http://schemas.microsoft.com/office/powerpoint/2010/main" val="35271646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94" name="Rectangle 2093">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2095" name="Straight Connector 2094">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FFA04AF-D93F-1B8A-0315-DE17EB7121B1}"/>
              </a:ext>
            </a:extLst>
          </p:cNvPr>
          <p:cNvSpPr>
            <a:spLocks noGrp="1"/>
          </p:cNvSpPr>
          <p:nvPr>
            <p:ph idx="1"/>
          </p:nvPr>
        </p:nvSpPr>
        <p:spPr>
          <a:xfrm>
            <a:off x="1295400" y="2288833"/>
            <a:ext cx="4800600" cy="3711571"/>
          </a:xfrm>
        </p:spPr>
        <p:txBody>
          <a:bodyPr>
            <a:normAutofit/>
          </a:bodyPr>
          <a:lstStyle/>
          <a:p>
            <a:pPr marL="0" indent="0">
              <a:buNone/>
            </a:pPr>
            <a:endParaRPr lang="en-GB" sz="2000" b="0" i="0" u="none" strike="noStrike" dirty="0">
              <a:solidFill>
                <a:schemeClr val="bg1"/>
              </a:solidFill>
              <a:effectLst/>
              <a:latin typeface="-webkit-standard"/>
            </a:endParaRPr>
          </a:p>
          <a:p>
            <a:pPr marL="0" indent="0">
              <a:buNone/>
            </a:pPr>
            <a:r>
              <a:rPr lang="en-GB" sz="2000" dirty="0">
                <a:solidFill>
                  <a:schemeClr val="bg1"/>
                </a:solidFill>
                <a:latin typeface="-webkit-standard"/>
              </a:rPr>
              <a:t>                           </a:t>
            </a:r>
          </a:p>
          <a:p>
            <a:pPr marL="0" indent="0">
              <a:buNone/>
            </a:pPr>
            <a:r>
              <a:rPr lang="en-GB" sz="2000" b="0" i="0" u="none" strike="noStrike" dirty="0">
                <a:solidFill>
                  <a:schemeClr val="bg1"/>
                </a:solidFill>
                <a:effectLst/>
                <a:latin typeface="-webkit-standard"/>
              </a:rPr>
              <a:t>             Let’s Unlock the Magic of Recommendations</a:t>
            </a:r>
          </a:p>
          <a:p>
            <a:pPr marL="0" indent="0">
              <a:buNone/>
            </a:pPr>
            <a:endParaRPr lang="en-GB" sz="2000" dirty="0">
              <a:solidFill>
                <a:schemeClr val="bg1"/>
              </a:solidFill>
              <a:latin typeface="-webkit-standard"/>
            </a:endParaRPr>
          </a:p>
          <a:p>
            <a:pPr marL="0" indent="0">
              <a:buNone/>
            </a:pPr>
            <a:r>
              <a:rPr lang="en-GB" sz="2000" dirty="0">
                <a:solidFill>
                  <a:schemeClr val="bg1"/>
                </a:solidFill>
                <a:latin typeface="-webkit-standard"/>
              </a:rPr>
              <a:t>Click on the link below:</a:t>
            </a:r>
          </a:p>
          <a:p>
            <a:pPr marL="0" indent="0">
              <a:buNone/>
            </a:pPr>
            <a:r>
              <a:rPr lang="en-GB" sz="2000" dirty="0">
                <a:solidFill>
                  <a:schemeClr val="bg1"/>
                </a:solidFill>
                <a:latin typeface="-webkit-standard"/>
                <a:hlinkClick r:id="rId2"/>
              </a:rPr>
              <a:t>Network URL: http://192.168.178.33:8502</a:t>
            </a:r>
            <a:endParaRPr lang="en-GB" sz="2000" dirty="0">
              <a:solidFill>
                <a:schemeClr val="bg1"/>
              </a:solidFill>
              <a:latin typeface="-webkit-standard"/>
            </a:endParaRPr>
          </a:p>
        </p:txBody>
      </p:sp>
      <p:pic>
        <p:nvPicPr>
          <p:cNvPr id="2053" name="Picture 5">
            <a:extLst>
              <a:ext uri="{FF2B5EF4-FFF2-40B4-BE49-F238E27FC236}">
                <a16:creationId xmlns:a16="http://schemas.microsoft.com/office/drawing/2014/main" id="{01A9C966-F345-D308-BA7F-41B92484BD8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047247" y="369913"/>
            <a:ext cx="2784532" cy="2784532"/>
          </a:xfrm>
          <a:prstGeom prst="rect">
            <a:avLst/>
          </a:prstGeom>
          <a:noFill/>
          <a:extLst>
            <a:ext uri="{909E8E84-426E-40DD-AFC4-6F175D3DCCD1}">
              <a14:hiddenFill xmlns:a14="http://schemas.microsoft.com/office/drawing/2010/main">
                <a:solidFill>
                  <a:srgbClr val="FFFFFF"/>
                </a:solidFill>
              </a14:hiddenFill>
            </a:ext>
          </a:extLst>
        </p:spPr>
      </p:pic>
      <p:sp>
        <p:nvSpPr>
          <p:cNvPr id="2096" name="Rectangle 2095">
            <a:extLst>
              <a:ext uri="{FF2B5EF4-FFF2-40B4-BE49-F238E27FC236}">
                <a16:creationId xmlns:a16="http://schemas.microsoft.com/office/drawing/2014/main" id="{C87417AF-190E-4D6E-AFA6-7D3E84B0B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603" y="182859"/>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a:extLst>
              <a:ext uri="{FF2B5EF4-FFF2-40B4-BE49-F238E27FC236}">
                <a16:creationId xmlns:a16="http://schemas.microsoft.com/office/drawing/2014/main" id="{A9997358-89F0-8588-07DF-23890D8E1FC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tretch/>
        </p:blipFill>
        <p:spPr bwMode="auto">
          <a:xfrm>
            <a:off x="8038661" y="4113228"/>
            <a:ext cx="3588640" cy="2018610"/>
          </a:xfrm>
          <a:prstGeom prst="rect">
            <a:avLst/>
          </a:prstGeom>
          <a:noFill/>
          <a:extLst>
            <a:ext uri="{909E8E84-426E-40DD-AFC4-6F175D3DCCD1}">
              <a14:hiddenFill xmlns:a14="http://schemas.microsoft.com/office/drawing/2010/main">
                <a:solidFill>
                  <a:srgbClr val="FFFFFF"/>
                </a:solidFill>
              </a14:hiddenFill>
            </a:ext>
          </a:extLst>
        </p:spPr>
      </p:pic>
      <p:sp>
        <p:nvSpPr>
          <p:cNvPr id="2097" name="Rectangle 2096">
            <a:extLst>
              <a:ext uri="{FF2B5EF4-FFF2-40B4-BE49-F238E27FC236}">
                <a16:creationId xmlns:a16="http://schemas.microsoft.com/office/drawing/2014/main" id="{80B30ED8-273E-4C07-8568-2FE5CC5C48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5071" y="3543213"/>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516EC6DE-9C03-E900-45BB-0F56ED5C58B8}"/>
              </a:ext>
            </a:extLst>
          </p:cNvPr>
          <p:cNvSpPr>
            <a:spLocks noChangeArrowheads="1"/>
          </p:cNvSpPr>
          <p:nvPr/>
        </p:nvSpPr>
        <p:spPr bwMode="auto">
          <a:xfrm>
            <a:off x="0" y="-184666"/>
            <a:ext cx="24878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r>
              <a:rPr kumimoji="0" lang="en-DE" altLang="en-DE" b="0" i="0" u="none" strike="noStrike" cap="none" normalizeH="0" baseline="0">
                <a:ln>
                  <a:noFill/>
                </a:ln>
                <a:solidFill>
                  <a:schemeClr val="tx1"/>
                </a:solidFill>
                <a:effectLst/>
                <a:latin typeface="Arial" panose="020B0604020202020204" pitchFamily="34" charset="0"/>
              </a:rPr>
              <a:t> </a:t>
            </a:r>
          </a:p>
        </p:txBody>
      </p:sp>
      <p:sp>
        <p:nvSpPr>
          <p:cNvPr id="6" name="Rectangle 6">
            <a:extLst>
              <a:ext uri="{FF2B5EF4-FFF2-40B4-BE49-F238E27FC236}">
                <a16:creationId xmlns:a16="http://schemas.microsoft.com/office/drawing/2014/main" id="{DBDFF9DC-9414-E265-C2B1-000183BE2121}"/>
              </a:ext>
            </a:extLst>
          </p:cNvPr>
          <p:cNvSpPr>
            <a:spLocks noChangeArrowheads="1"/>
          </p:cNvSpPr>
          <p:nvPr/>
        </p:nvSpPr>
        <p:spPr bwMode="auto">
          <a:xfrm>
            <a:off x="0" y="-184666"/>
            <a:ext cx="24878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r>
              <a:rPr kumimoji="0" lang="en-DE" altLang="en-DE" b="0" i="0" u="none" strike="noStrike" cap="none" normalizeH="0" baseline="0">
                <a:ln>
                  <a:noFill/>
                </a:ln>
                <a:solidFill>
                  <a:schemeClr val="tx1"/>
                </a:solidFill>
                <a:effectLst/>
                <a:latin typeface="Arial" panose="020B0604020202020204" pitchFamily="34" charset="0"/>
              </a:rPr>
              <a:t> </a:t>
            </a:r>
          </a:p>
        </p:txBody>
      </p:sp>
    </p:spTree>
    <p:extLst>
      <p:ext uri="{BB962C8B-B14F-4D97-AF65-F5344CB8AC3E}">
        <p14:creationId xmlns:p14="http://schemas.microsoft.com/office/powerpoint/2010/main" val="20721587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9" name="Rectangle 307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074" name="Picture 2">
            <a:extLst>
              <a:ext uri="{FF2B5EF4-FFF2-40B4-BE49-F238E27FC236}">
                <a16:creationId xmlns:a16="http://schemas.microsoft.com/office/drawing/2014/main" id="{290E05BA-041F-B5A3-CF23-2B0A5E234F6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3" b="-3"/>
          <a:stretch/>
        </p:blipFill>
        <p:spPr bwMode="auto">
          <a:xfrm>
            <a:off x="739959" y="1095407"/>
            <a:ext cx="4754947" cy="4754947"/>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noFill/>
          <a:ln w="28575">
            <a:noFill/>
          </a:ln>
          <a:extLst>
            <a:ext uri="{909E8E84-426E-40DD-AFC4-6F175D3DCCD1}">
              <a14:hiddenFill xmlns:a14="http://schemas.microsoft.com/office/drawing/2010/main">
                <a:solidFill>
                  <a:srgbClr val="FFFFFF"/>
                </a:solidFill>
              </a14:hiddenFill>
            </a:ext>
          </a:extLst>
        </p:spPr>
      </p:pic>
      <p:grpSp>
        <p:nvGrpSpPr>
          <p:cNvPr id="3081" name="Group 3080">
            <a:extLst>
              <a:ext uri="{FF2B5EF4-FFF2-40B4-BE49-F238E27FC236}">
                <a16:creationId xmlns:a16="http://schemas.microsoft.com/office/drawing/2014/main" id="{B894EFA8-F425-4D19-A94B-445388B31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3082" name="Freeform: Shape 3081">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3083" name="Freeform: Shape 3082">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3" name="Content Placeholder 2">
            <a:extLst>
              <a:ext uri="{FF2B5EF4-FFF2-40B4-BE49-F238E27FC236}">
                <a16:creationId xmlns:a16="http://schemas.microsoft.com/office/drawing/2014/main" id="{FE52CCC4-205B-82FE-B3A8-04AC8C6B40B2}"/>
              </a:ext>
            </a:extLst>
          </p:cNvPr>
          <p:cNvSpPr>
            <a:spLocks noGrp="1"/>
          </p:cNvSpPr>
          <p:nvPr>
            <p:ph idx="1"/>
          </p:nvPr>
        </p:nvSpPr>
        <p:spPr>
          <a:xfrm>
            <a:off x="6265927" y="1499016"/>
            <a:ext cx="5217173" cy="4351338"/>
          </a:xfrm>
        </p:spPr>
        <p:txBody>
          <a:bodyPr>
            <a:normAutofit fontScale="92500" lnSpcReduction="20000"/>
          </a:bodyPr>
          <a:lstStyle/>
          <a:p>
            <a:pPr marL="0" indent="0">
              <a:buNone/>
            </a:pPr>
            <a:r>
              <a:rPr lang="en-GB" sz="2400" b="1" i="0" u="none" strike="noStrike" dirty="0">
                <a:solidFill>
                  <a:srgbClr val="930301"/>
                </a:solidFill>
                <a:effectLst/>
                <a:latin typeface="Bell MT" panose="02020503060305020303" pitchFamily="18" charset="77"/>
              </a:rPr>
              <a:t>Conclusion</a:t>
            </a:r>
            <a:r>
              <a:rPr lang="en-GB" sz="2000" b="1" i="0" u="none" strike="noStrike" dirty="0">
                <a:solidFill>
                  <a:srgbClr val="930301"/>
                </a:solidFill>
                <a:effectLst/>
                <a:latin typeface="Bell MT" panose="02020503060305020303" pitchFamily="18" charset="77"/>
              </a:rPr>
              <a:t> </a:t>
            </a:r>
          </a:p>
          <a:p>
            <a:pPr marL="0" indent="0">
              <a:buNone/>
            </a:pPr>
            <a:r>
              <a:rPr lang="en-GB" sz="2000" b="0" i="0" u="none" strike="noStrike" dirty="0">
                <a:solidFill>
                  <a:schemeClr val="bg1"/>
                </a:solidFill>
                <a:effectLst/>
              </a:rPr>
              <a:t>In this project, we developed a content-based movie recommendation system using TF-IDF and cosine similarity. We also performed trend analysis to explore the Netflix dataset comprehensively.</a:t>
            </a:r>
          </a:p>
          <a:p>
            <a:pPr marL="0" indent="0">
              <a:buNone/>
            </a:pPr>
            <a:r>
              <a:rPr lang="en-GB" sz="2400" b="1" i="0" u="none" strike="noStrike" dirty="0">
                <a:solidFill>
                  <a:srgbClr val="930301"/>
                </a:solidFill>
                <a:effectLst/>
                <a:latin typeface="Bell MT" panose="02020503060305020303" pitchFamily="18" charset="77"/>
              </a:rPr>
              <a:t>Future Scope</a:t>
            </a:r>
            <a:endParaRPr lang="en-GB" sz="2400" b="0" i="0" u="none" strike="noStrike" dirty="0">
              <a:solidFill>
                <a:srgbClr val="930301"/>
              </a:solidFill>
              <a:effectLst/>
            </a:endParaRPr>
          </a:p>
          <a:p>
            <a:pPr>
              <a:buFont typeface="Arial" panose="020B0604020202020204" pitchFamily="34" charset="0"/>
              <a:buChar char="•"/>
            </a:pPr>
            <a:r>
              <a:rPr lang="en-GB" sz="2000" b="0" i="0" u="none" strike="noStrike" dirty="0">
                <a:solidFill>
                  <a:schemeClr val="bg1"/>
                </a:solidFill>
                <a:effectLst/>
              </a:rPr>
              <a:t>Integrating collaborative filtering to improve recommendation accuracy.</a:t>
            </a:r>
          </a:p>
          <a:p>
            <a:pPr>
              <a:buFont typeface="Arial" panose="020B0604020202020204" pitchFamily="34" charset="0"/>
              <a:buChar char="•"/>
            </a:pPr>
            <a:r>
              <a:rPr lang="en-GB" sz="2000" b="0" i="0" u="none" strike="noStrike" dirty="0">
                <a:solidFill>
                  <a:schemeClr val="bg1"/>
                </a:solidFill>
                <a:effectLst/>
              </a:rPr>
              <a:t>Expanding the dataset to include more user preferences and reviews.</a:t>
            </a:r>
          </a:p>
          <a:p>
            <a:pPr>
              <a:buFont typeface="Arial" panose="020B0604020202020204" pitchFamily="34" charset="0"/>
              <a:buChar char="•"/>
            </a:pPr>
            <a:r>
              <a:rPr lang="en-GB" sz="2000" b="0" i="0" u="none" strike="noStrike" dirty="0">
                <a:solidFill>
                  <a:schemeClr val="bg1"/>
                </a:solidFill>
                <a:effectLst/>
              </a:rPr>
              <a:t>Implementing real-time data updates for dynamic recommendations.</a:t>
            </a:r>
          </a:p>
          <a:p>
            <a:pPr>
              <a:buFont typeface="Arial" panose="020B0604020202020204" pitchFamily="34" charset="0"/>
              <a:buChar char="•"/>
            </a:pPr>
            <a:r>
              <a:rPr lang="en-GB" sz="1900" b="0" i="0" u="none" strike="noStrike" dirty="0">
                <a:solidFill>
                  <a:srgbClr val="000000"/>
                </a:solidFill>
                <a:effectLst/>
              </a:rPr>
              <a:t>Expand the user interface with additional functionalities, such as user profiles and more advanced filtering options</a:t>
            </a:r>
            <a:r>
              <a:rPr lang="en-GB" sz="1900" b="0" i="0" u="none" strike="noStrike" dirty="0">
                <a:solidFill>
                  <a:srgbClr val="000000"/>
                </a:solidFill>
                <a:effectLst/>
                <a:latin typeface="-webkit-standard"/>
              </a:rPr>
              <a:t>.</a:t>
            </a:r>
            <a:endParaRPr lang="en-GB" sz="1900" b="0" i="0" u="none" strike="noStrike" dirty="0">
              <a:solidFill>
                <a:schemeClr val="bg1"/>
              </a:solidFill>
              <a:effectLst/>
            </a:endParaRPr>
          </a:p>
          <a:p>
            <a:endParaRPr lang="en-DE" sz="2000" dirty="0">
              <a:solidFill>
                <a:schemeClr val="bg1"/>
              </a:solidFill>
            </a:endParaRPr>
          </a:p>
        </p:txBody>
      </p:sp>
      <p:grpSp>
        <p:nvGrpSpPr>
          <p:cNvPr id="3085"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3086" name="Freeform: Shape 3085">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87" name="Freeform: Shape 3086">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88" name="Freeform: Shape 3087">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89" name="Freeform: Shape 3088">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90" name="Freeform: Shape 3089">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Rectangle 3">
            <a:extLst>
              <a:ext uri="{FF2B5EF4-FFF2-40B4-BE49-F238E27FC236}">
                <a16:creationId xmlns:a16="http://schemas.microsoft.com/office/drawing/2014/main" id="{B142BFE9-DF67-198B-C1F0-5503F54E3B12}"/>
              </a:ext>
            </a:extLst>
          </p:cNvPr>
          <p:cNvSpPr>
            <a:spLocks noChangeArrowheads="1"/>
          </p:cNvSpPr>
          <p:nvPr/>
        </p:nvSpPr>
        <p:spPr bwMode="auto">
          <a:xfrm>
            <a:off x="0" y="-184666"/>
            <a:ext cx="24878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r>
              <a:rPr kumimoji="0" lang="en-DE" altLang="en-DE" b="0" i="0" u="none" strike="noStrike" cap="none" normalizeH="0" baseline="0">
                <a:ln>
                  <a:noFill/>
                </a:ln>
                <a:solidFill>
                  <a:schemeClr val="tx1"/>
                </a:solidFill>
                <a:effectLst/>
                <a:latin typeface="Arial" panose="020B0604020202020204" pitchFamily="34" charset="0"/>
              </a:rPr>
              <a:t> </a:t>
            </a:r>
          </a:p>
        </p:txBody>
      </p:sp>
    </p:spTree>
    <p:extLst>
      <p:ext uri="{BB962C8B-B14F-4D97-AF65-F5344CB8AC3E}">
        <p14:creationId xmlns:p14="http://schemas.microsoft.com/office/powerpoint/2010/main" val="21036125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group of people in a black background&#10;&#10;Description automatically generated">
            <a:extLst>
              <a:ext uri="{FF2B5EF4-FFF2-40B4-BE49-F238E27FC236}">
                <a16:creationId xmlns:a16="http://schemas.microsoft.com/office/drawing/2014/main" id="{74627DBB-68A7-EAF1-A3BA-378D4DACE640}"/>
              </a:ext>
            </a:extLst>
          </p:cNvPr>
          <p:cNvPicPr>
            <a:picLocks noGrp="1" noChangeAspect="1"/>
          </p:cNvPicPr>
          <p:nvPr>
            <p:ph idx="1"/>
          </p:nvPr>
        </p:nvPicPr>
        <p:blipFill rotWithShape="1">
          <a:blip r:embed="rId2"/>
          <a:srcRect l="1298" r="5795" b="-1"/>
          <a:stretch/>
        </p:blipFill>
        <p:spPr>
          <a:xfrm>
            <a:off x="20" y="1282"/>
            <a:ext cx="12191980" cy="6856718"/>
          </a:xfrm>
          <a:prstGeom prst="rect">
            <a:avLst/>
          </a:prstGeom>
        </p:spPr>
      </p:pic>
    </p:spTree>
    <p:extLst>
      <p:ext uri="{BB962C8B-B14F-4D97-AF65-F5344CB8AC3E}">
        <p14:creationId xmlns:p14="http://schemas.microsoft.com/office/powerpoint/2010/main" val="27803953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7" name="Picture 16" descr="A red letter n&#10;&#10;Description automatically generated">
            <a:extLst>
              <a:ext uri="{FF2B5EF4-FFF2-40B4-BE49-F238E27FC236}">
                <a16:creationId xmlns:a16="http://schemas.microsoft.com/office/drawing/2014/main" id="{3AAAC711-527F-C00D-F20E-311505038177}"/>
              </a:ext>
            </a:extLst>
          </p:cNvPr>
          <p:cNvPicPr>
            <a:picLocks noChangeAspect="1"/>
          </p:cNvPicPr>
          <p:nvPr/>
        </p:nvPicPr>
        <p:blipFill>
          <a:blip r:embed="rId2"/>
          <a:stretch>
            <a:fillRect/>
          </a:stretch>
        </p:blipFill>
        <p:spPr>
          <a:xfrm>
            <a:off x="328612" y="1859339"/>
            <a:ext cx="2133600" cy="2882900"/>
          </a:xfrm>
          <a:prstGeom prst="rect">
            <a:avLst/>
          </a:prstGeom>
        </p:spPr>
      </p:pic>
      <p:sp>
        <p:nvSpPr>
          <p:cNvPr id="25" name="TextBox 24">
            <a:extLst>
              <a:ext uri="{FF2B5EF4-FFF2-40B4-BE49-F238E27FC236}">
                <a16:creationId xmlns:a16="http://schemas.microsoft.com/office/drawing/2014/main" id="{3E9D6E8A-D9FD-C858-9715-A2FCC8873C64}"/>
              </a:ext>
            </a:extLst>
          </p:cNvPr>
          <p:cNvSpPr txBox="1"/>
          <p:nvPr/>
        </p:nvSpPr>
        <p:spPr>
          <a:xfrm>
            <a:off x="3409405" y="1351508"/>
            <a:ext cx="8201025" cy="4678204"/>
          </a:xfrm>
          <a:prstGeom prst="rect">
            <a:avLst/>
          </a:prstGeom>
          <a:noFill/>
        </p:spPr>
        <p:txBody>
          <a:bodyPr wrap="square" rtlCol="0">
            <a:spAutoFit/>
          </a:bodyPr>
          <a:lstStyle/>
          <a:p>
            <a:r>
              <a:rPr lang="en-GB" sz="2400" b="1" dirty="0">
                <a:solidFill>
                  <a:srgbClr val="930301"/>
                </a:solidFill>
                <a:latin typeface="Bell MT" panose="02020503060305020303" pitchFamily="18" charset="77"/>
              </a:rPr>
              <a:t>Objective</a:t>
            </a:r>
            <a:r>
              <a:rPr lang="en-GB" b="1" dirty="0">
                <a:solidFill>
                  <a:schemeClr val="bg1"/>
                </a:solidFill>
              </a:rPr>
              <a:t>:</a:t>
            </a:r>
          </a:p>
          <a:p>
            <a:endParaRPr lang="en-GB" dirty="0">
              <a:solidFill>
                <a:schemeClr val="bg1"/>
              </a:solidFill>
            </a:endParaRPr>
          </a:p>
          <a:p>
            <a:pPr>
              <a:buFont typeface="Arial" panose="020B0604020202020204" pitchFamily="34" charset="0"/>
              <a:buChar char="•"/>
            </a:pPr>
            <a:r>
              <a:rPr lang="en-GB" sz="2000" dirty="0">
                <a:solidFill>
                  <a:schemeClr val="bg1"/>
                </a:solidFill>
              </a:rPr>
              <a:t>Create and </a:t>
            </a:r>
            <a:r>
              <a:rPr lang="en-GB" sz="2000" dirty="0" err="1">
                <a:solidFill>
                  <a:schemeClr val="bg1"/>
                </a:solidFill>
              </a:rPr>
              <a:t>analyze</a:t>
            </a:r>
            <a:r>
              <a:rPr lang="en-GB" sz="2000" dirty="0">
                <a:solidFill>
                  <a:schemeClr val="bg1"/>
                </a:solidFill>
              </a:rPr>
              <a:t> a recommendation system for Netflix content.</a:t>
            </a:r>
          </a:p>
          <a:p>
            <a:pPr>
              <a:buFont typeface="Arial" panose="020B0604020202020204" pitchFamily="34" charset="0"/>
              <a:buChar char="•"/>
            </a:pPr>
            <a:r>
              <a:rPr lang="en-GB" sz="2000" dirty="0">
                <a:solidFill>
                  <a:schemeClr val="bg1"/>
                </a:solidFill>
              </a:rPr>
              <a:t>Personalize content suggestions for users by </a:t>
            </a:r>
            <a:r>
              <a:rPr lang="en-GB" sz="2000" dirty="0" err="1">
                <a:solidFill>
                  <a:schemeClr val="bg1"/>
                </a:solidFill>
              </a:rPr>
              <a:t>analyzing</a:t>
            </a:r>
            <a:r>
              <a:rPr lang="en-GB" sz="2000" dirty="0">
                <a:solidFill>
                  <a:schemeClr val="bg1"/>
                </a:solidFill>
              </a:rPr>
              <a:t> various features of movies and TV shows.</a:t>
            </a:r>
          </a:p>
          <a:p>
            <a:pPr>
              <a:buFont typeface="Arial" panose="020B0604020202020204" pitchFamily="34" charset="0"/>
              <a:buChar char="•"/>
            </a:pPr>
            <a:endParaRPr lang="en-GB" dirty="0">
              <a:solidFill>
                <a:schemeClr val="bg1"/>
              </a:solidFill>
            </a:endParaRPr>
          </a:p>
          <a:p>
            <a:r>
              <a:rPr lang="en-GB" sz="2400" b="1" dirty="0">
                <a:solidFill>
                  <a:srgbClr val="930301"/>
                </a:solidFill>
                <a:latin typeface="Bell MT" panose="02020503060305020303" pitchFamily="18" charset="77"/>
              </a:rPr>
              <a:t>Approach</a:t>
            </a:r>
            <a:r>
              <a:rPr lang="en-GB" b="1" dirty="0">
                <a:solidFill>
                  <a:schemeClr val="bg1"/>
                </a:solidFill>
              </a:rPr>
              <a:t>:</a:t>
            </a:r>
          </a:p>
          <a:p>
            <a:endParaRPr lang="en-GB" dirty="0">
              <a:solidFill>
                <a:schemeClr val="bg1"/>
              </a:solidFill>
            </a:endParaRPr>
          </a:p>
          <a:p>
            <a:pPr>
              <a:buFont typeface="Arial" panose="020B0604020202020204" pitchFamily="34" charset="0"/>
              <a:buChar char="•"/>
            </a:pPr>
            <a:r>
              <a:rPr lang="en-GB" sz="2000" dirty="0">
                <a:solidFill>
                  <a:schemeClr val="bg1"/>
                </a:solidFill>
              </a:rPr>
              <a:t>Use a content-based filtering method.</a:t>
            </a:r>
          </a:p>
          <a:p>
            <a:pPr>
              <a:buFont typeface="Arial" panose="020B0604020202020204" pitchFamily="34" charset="0"/>
              <a:buChar char="•"/>
            </a:pPr>
            <a:r>
              <a:rPr lang="en-GB" sz="2000" dirty="0" err="1">
                <a:solidFill>
                  <a:schemeClr val="bg1"/>
                </a:solidFill>
              </a:rPr>
              <a:t>Analyze</a:t>
            </a:r>
            <a:r>
              <a:rPr lang="en-GB" sz="2000" dirty="0">
                <a:solidFill>
                  <a:schemeClr val="bg1"/>
                </a:solidFill>
              </a:rPr>
              <a:t> features such as genres, cast, directors, description, and user ratings.</a:t>
            </a:r>
          </a:p>
          <a:p>
            <a:pPr>
              <a:buFont typeface="Arial" panose="020B0604020202020204" pitchFamily="34" charset="0"/>
              <a:buChar char="•"/>
            </a:pPr>
            <a:r>
              <a:rPr lang="en-GB" sz="2000" dirty="0">
                <a:solidFill>
                  <a:schemeClr val="bg1"/>
                </a:solidFill>
              </a:rPr>
              <a:t>Present recommendations through an interactive user interface using </a:t>
            </a:r>
            <a:r>
              <a:rPr lang="en-GB" sz="2000" dirty="0" err="1">
                <a:solidFill>
                  <a:schemeClr val="bg1"/>
                </a:solidFill>
              </a:rPr>
              <a:t>Streamlit</a:t>
            </a:r>
            <a:r>
              <a:rPr lang="en-GB" sz="2000" dirty="0">
                <a:solidFill>
                  <a:schemeClr val="bg1"/>
                </a:solidFill>
              </a:rPr>
              <a:t>.</a:t>
            </a:r>
          </a:p>
          <a:p>
            <a:br>
              <a:rPr lang="en-GB" dirty="0">
                <a:solidFill>
                  <a:schemeClr val="bg1"/>
                </a:solidFill>
              </a:rPr>
            </a:br>
            <a:endParaRPr lang="en-DE" dirty="0">
              <a:solidFill>
                <a:schemeClr val="bg1"/>
              </a:solidFill>
            </a:endParaRPr>
          </a:p>
        </p:txBody>
      </p:sp>
    </p:spTree>
    <p:extLst>
      <p:ext uri="{BB962C8B-B14F-4D97-AF65-F5344CB8AC3E}">
        <p14:creationId xmlns:p14="http://schemas.microsoft.com/office/powerpoint/2010/main" val="20513324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Content Placeholder 4" descr="A red letter n&#10;&#10;Description automatically generated">
            <a:extLst>
              <a:ext uri="{FF2B5EF4-FFF2-40B4-BE49-F238E27FC236}">
                <a16:creationId xmlns:a16="http://schemas.microsoft.com/office/drawing/2014/main" id="{13D430A2-C12D-9F2E-A34B-117809B3069E}"/>
              </a:ext>
            </a:extLst>
          </p:cNvPr>
          <p:cNvPicPr>
            <a:picLocks noGrp="1" noChangeAspect="1"/>
          </p:cNvPicPr>
          <p:nvPr>
            <p:ph idx="1"/>
          </p:nvPr>
        </p:nvPicPr>
        <p:blipFill>
          <a:blip r:embed="rId2"/>
          <a:stretch>
            <a:fillRect/>
          </a:stretch>
        </p:blipFill>
        <p:spPr>
          <a:xfrm>
            <a:off x="0" y="1706126"/>
            <a:ext cx="2133600" cy="2882900"/>
          </a:xfrm>
        </p:spPr>
      </p:pic>
      <p:graphicFrame>
        <p:nvGraphicFramePr>
          <p:cNvPr id="8" name="Table 7">
            <a:extLst>
              <a:ext uri="{FF2B5EF4-FFF2-40B4-BE49-F238E27FC236}">
                <a16:creationId xmlns:a16="http://schemas.microsoft.com/office/drawing/2014/main" id="{41A74A9E-5E8A-D388-284C-67DF8FB46825}"/>
              </a:ext>
            </a:extLst>
          </p:cNvPr>
          <p:cNvGraphicFramePr>
            <a:graphicFrameLocks noGrp="1"/>
          </p:cNvGraphicFramePr>
          <p:nvPr>
            <p:extLst>
              <p:ext uri="{D42A27DB-BD31-4B8C-83A1-F6EECF244321}">
                <p14:modId xmlns:p14="http://schemas.microsoft.com/office/powerpoint/2010/main" val="1723437486"/>
              </p:ext>
            </p:extLst>
          </p:nvPr>
        </p:nvGraphicFramePr>
        <p:xfrm>
          <a:off x="2133600" y="143864"/>
          <a:ext cx="9801225" cy="3528024"/>
        </p:xfrm>
        <a:graphic>
          <a:graphicData uri="http://schemas.openxmlformats.org/drawingml/2006/table">
            <a:tbl>
              <a:tblPr firstRow="1" bandRow="1">
                <a:tableStyleId>{5C22544A-7EE6-4342-B048-85BDC9FD1C3A}</a:tableStyleId>
              </a:tblPr>
              <a:tblGrid>
                <a:gridCol w="9801225">
                  <a:extLst>
                    <a:ext uri="{9D8B030D-6E8A-4147-A177-3AD203B41FA5}">
                      <a16:colId xmlns:a16="http://schemas.microsoft.com/office/drawing/2014/main" val="145765017"/>
                    </a:ext>
                  </a:extLst>
                </a:gridCol>
              </a:tblGrid>
              <a:tr h="3528024">
                <a:tc>
                  <a:txBody>
                    <a:bodyPr/>
                    <a:lstStyle/>
                    <a:p>
                      <a:endParaRPr lang="en-DE" dirty="0"/>
                    </a:p>
                  </a:txBody>
                  <a:tcPr>
                    <a:solidFill>
                      <a:schemeClr val="tx1"/>
                    </a:solidFill>
                  </a:tcPr>
                </a:tc>
                <a:extLst>
                  <a:ext uri="{0D108BD9-81ED-4DB2-BD59-A6C34878D82A}">
                    <a16:rowId xmlns:a16="http://schemas.microsoft.com/office/drawing/2014/main" val="1457483082"/>
                  </a:ext>
                </a:extLst>
              </a:tr>
            </a:tbl>
          </a:graphicData>
        </a:graphic>
      </p:graphicFrame>
      <p:pic>
        <p:nvPicPr>
          <p:cNvPr id="10" name="Picture 9" descr="A screenshot of a computer&#10;&#10;Description automatically generated">
            <a:extLst>
              <a:ext uri="{FF2B5EF4-FFF2-40B4-BE49-F238E27FC236}">
                <a16:creationId xmlns:a16="http://schemas.microsoft.com/office/drawing/2014/main" id="{2AC71C73-4C55-DCA8-8651-D169C8AAE3B5}"/>
              </a:ext>
            </a:extLst>
          </p:cNvPr>
          <p:cNvPicPr>
            <a:picLocks noChangeAspect="1"/>
          </p:cNvPicPr>
          <p:nvPr/>
        </p:nvPicPr>
        <p:blipFill>
          <a:blip r:embed="rId3"/>
          <a:stretch>
            <a:fillRect/>
          </a:stretch>
        </p:blipFill>
        <p:spPr>
          <a:xfrm>
            <a:off x="2100264" y="1068953"/>
            <a:ext cx="9491661" cy="2994083"/>
          </a:xfrm>
          <a:prstGeom prst="rect">
            <a:avLst/>
          </a:prstGeom>
        </p:spPr>
      </p:pic>
      <p:sp>
        <p:nvSpPr>
          <p:cNvPr id="11" name="TextBox 10">
            <a:extLst>
              <a:ext uri="{FF2B5EF4-FFF2-40B4-BE49-F238E27FC236}">
                <a16:creationId xmlns:a16="http://schemas.microsoft.com/office/drawing/2014/main" id="{64BCF6C5-5487-BA40-AA04-E43BAF64427C}"/>
              </a:ext>
            </a:extLst>
          </p:cNvPr>
          <p:cNvSpPr txBox="1"/>
          <p:nvPr/>
        </p:nvSpPr>
        <p:spPr>
          <a:xfrm>
            <a:off x="2116932" y="4202905"/>
            <a:ext cx="4729163" cy="2308324"/>
          </a:xfrm>
          <a:prstGeom prst="rect">
            <a:avLst/>
          </a:prstGeom>
          <a:noFill/>
        </p:spPr>
        <p:txBody>
          <a:bodyPr wrap="square" rtlCol="0">
            <a:spAutoFit/>
          </a:bodyPr>
          <a:lstStyle/>
          <a:p>
            <a:r>
              <a:rPr lang="en-US" dirty="0">
                <a:solidFill>
                  <a:schemeClr val="bg1"/>
                </a:solidFill>
              </a:rPr>
              <a:t>Downloaded dataset </a:t>
            </a:r>
            <a:r>
              <a:rPr lang="en-US" dirty="0" err="1">
                <a:solidFill>
                  <a:schemeClr val="bg1"/>
                </a:solidFill>
              </a:rPr>
              <a:t>from:</a:t>
            </a:r>
            <a:r>
              <a:rPr lang="en-US" sz="1800" dirty="0" err="1"/>
              <a:t>ownloaded</a:t>
            </a:r>
            <a:r>
              <a:rPr lang="en-US" sz="1800" dirty="0"/>
              <a:t> dataset</a:t>
            </a:r>
            <a:endParaRPr lang="en-US" sz="1800" dirty="0">
              <a:solidFill>
                <a:schemeClr val="bg1"/>
              </a:solidFill>
            </a:endParaRPr>
          </a:p>
          <a:p>
            <a:pPr marL="0" indent="0">
              <a:buNone/>
            </a:pPr>
            <a:r>
              <a:rPr lang="en-US" sz="1800" dirty="0">
                <a:solidFill>
                  <a:schemeClr val="bg1"/>
                </a:solidFill>
              </a:rPr>
              <a:t> </a:t>
            </a:r>
            <a:r>
              <a:rPr lang="en-GB" b="0" i="0" u="none" strike="noStrike" dirty="0">
                <a:solidFill>
                  <a:schemeClr val="bg1"/>
                </a:solidFill>
                <a:effectLst/>
                <a:highlight>
                  <a:srgbClr val="FFFFFF"/>
                </a:highlight>
                <a:latin typeface="system-ui"/>
              </a:rPr>
              <a:t>from /</a:t>
            </a:r>
            <a:r>
              <a:rPr lang="en-GB" b="0" i="0" u="none" strike="noStrike" dirty="0" err="1">
                <a:solidFill>
                  <a:schemeClr val="bg1"/>
                </a:solidFill>
                <a:effectLst/>
                <a:highlight>
                  <a:srgbClr val="FFFFFF"/>
                </a:highlight>
                <a:latin typeface="system-ui"/>
              </a:rPr>
              <a:t>kaggle</a:t>
            </a:r>
            <a:r>
              <a:rPr lang="en-GB" b="0" i="0" u="none" strike="noStrike" dirty="0">
                <a:solidFill>
                  <a:schemeClr val="bg1"/>
                </a:solidFill>
                <a:effectLst/>
                <a:highlight>
                  <a:srgbClr val="FFFFFF"/>
                </a:highlight>
                <a:latin typeface="system-ui"/>
              </a:rPr>
              <a:t>/input/</a:t>
            </a:r>
            <a:r>
              <a:rPr lang="en-GB" b="0" i="0" u="none" strike="noStrike" dirty="0" err="1">
                <a:solidFill>
                  <a:schemeClr val="bg1"/>
                </a:solidFill>
                <a:effectLst/>
                <a:highlight>
                  <a:srgbClr val="FFFFFF"/>
                </a:highlight>
                <a:latin typeface="system-ui"/>
              </a:rPr>
              <a:t>netflixshows</a:t>
            </a:r>
            <a:r>
              <a:rPr lang="en-GB" b="0" i="0" u="none" strike="noStrike" dirty="0">
                <a:solidFill>
                  <a:schemeClr val="bg1"/>
                </a:solidFill>
                <a:effectLst/>
                <a:highlight>
                  <a:srgbClr val="FFFFFF"/>
                </a:highlight>
                <a:latin typeface="system-ui"/>
              </a:rPr>
              <a:t>/</a:t>
            </a:r>
            <a:r>
              <a:rPr lang="en-GB" b="0" i="0" u="none" strike="noStrike" dirty="0" err="1">
                <a:solidFill>
                  <a:schemeClr val="bg1"/>
                </a:solidFill>
                <a:effectLst/>
                <a:highlight>
                  <a:srgbClr val="FFFFFF"/>
                </a:highlight>
                <a:latin typeface="system-ui"/>
              </a:rPr>
              <a:t>netflix_titles.csv</a:t>
            </a:r>
            <a:endParaRPr lang="en-GB" b="0" i="0" u="none" strike="noStrike" dirty="0">
              <a:solidFill>
                <a:schemeClr val="bg1"/>
              </a:solidFill>
              <a:effectLst/>
              <a:highlight>
                <a:srgbClr val="FFFFFF"/>
              </a:highlight>
              <a:latin typeface="system-ui"/>
            </a:endParaRPr>
          </a:p>
          <a:p>
            <a:pPr marL="0" indent="0">
              <a:buNone/>
            </a:pPr>
            <a:endParaRPr lang="en-GB" dirty="0">
              <a:solidFill>
                <a:schemeClr val="bg1"/>
              </a:solidFill>
              <a:effectLst/>
              <a:latin typeface="Helvetica Neue" panose="02000503000000020004" pitchFamily="2" charset="0"/>
            </a:endParaRPr>
          </a:p>
          <a:p>
            <a:r>
              <a:rPr lang="en-GB" dirty="0">
                <a:solidFill>
                  <a:schemeClr val="bg1"/>
                </a:solidFill>
                <a:effectLst/>
                <a:latin typeface="Helvetica Neue" panose="02000503000000020004" pitchFamily="2" charset="0"/>
              </a:rPr>
              <a:t>Dataset Consist  of : </a:t>
            </a:r>
          </a:p>
          <a:p>
            <a:pPr marL="285750" indent="-285750">
              <a:buFont typeface="Arial" panose="020B0604020202020204" pitchFamily="34" charset="0"/>
              <a:buChar char="•"/>
            </a:pPr>
            <a:r>
              <a:rPr lang="en-GB" dirty="0">
                <a:solidFill>
                  <a:schemeClr val="bg1"/>
                </a:solidFill>
                <a:effectLst/>
                <a:latin typeface="Helvetica Neue" panose="02000503000000020004" pitchFamily="2" charset="0"/>
              </a:rPr>
              <a:t>8807 Rows</a:t>
            </a:r>
          </a:p>
          <a:p>
            <a:pPr marL="285750" indent="-285750">
              <a:buFont typeface="Arial" panose="020B0604020202020204" pitchFamily="34" charset="0"/>
              <a:buChar char="•"/>
            </a:pPr>
            <a:r>
              <a:rPr lang="en-GB" dirty="0">
                <a:solidFill>
                  <a:schemeClr val="bg1"/>
                </a:solidFill>
                <a:effectLst/>
                <a:latin typeface="Helvetica Neue" panose="02000503000000020004" pitchFamily="2" charset="0"/>
              </a:rPr>
              <a:t>12 Columns</a:t>
            </a:r>
          </a:p>
          <a:p>
            <a:endParaRPr lang="en-DE" dirty="0"/>
          </a:p>
        </p:txBody>
      </p:sp>
      <p:sp>
        <p:nvSpPr>
          <p:cNvPr id="12" name="TextBox 11">
            <a:extLst>
              <a:ext uri="{FF2B5EF4-FFF2-40B4-BE49-F238E27FC236}">
                <a16:creationId xmlns:a16="http://schemas.microsoft.com/office/drawing/2014/main" id="{C78A81E6-8973-67BF-380F-29F74E5A3377}"/>
              </a:ext>
            </a:extLst>
          </p:cNvPr>
          <p:cNvSpPr txBox="1"/>
          <p:nvPr/>
        </p:nvSpPr>
        <p:spPr>
          <a:xfrm>
            <a:off x="4975661" y="137826"/>
            <a:ext cx="2750344" cy="400110"/>
          </a:xfrm>
          <a:prstGeom prst="rect">
            <a:avLst/>
          </a:prstGeom>
          <a:noFill/>
        </p:spPr>
        <p:txBody>
          <a:bodyPr wrap="square" rtlCol="0">
            <a:spAutoFit/>
          </a:bodyPr>
          <a:lstStyle/>
          <a:p>
            <a:r>
              <a:rPr lang="en-DE" sz="2000" b="1" dirty="0">
                <a:solidFill>
                  <a:srgbClr val="930301"/>
                </a:solidFill>
                <a:latin typeface="Bell MT" panose="02020503060305020303" pitchFamily="18" charset="77"/>
              </a:rPr>
              <a:t>DATA DESCRIPTION</a:t>
            </a:r>
          </a:p>
        </p:txBody>
      </p:sp>
    </p:spTree>
    <p:extLst>
      <p:ext uri="{BB962C8B-B14F-4D97-AF65-F5344CB8AC3E}">
        <p14:creationId xmlns:p14="http://schemas.microsoft.com/office/powerpoint/2010/main" val="37588710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C903897-9F24-CBB1-95A2-AF24966D57C3}"/>
              </a:ext>
            </a:extLst>
          </p:cNvPr>
          <p:cNvSpPr>
            <a:spLocks noGrp="1"/>
          </p:cNvSpPr>
          <p:nvPr>
            <p:ph type="title"/>
          </p:nvPr>
        </p:nvSpPr>
        <p:spPr>
          <a:xfrm>
            <a:off x="4195152" y="47939"/>
            <a:ext cx="4391025" cy="1323439"/>
          </a:xfrm>
        </p:spPr>
        <p:txBody>
          <a:bodyPr anchor="t">
            <a:normAutofit/>
          </a:bodyPr>
          <a:lstStyle/>
          <a:p>
            <a:r>
              <a:rPr lang="en-GB" sz="3600" b="1" i="0" u="none" strike="noStrike" dirty="0">
                <a:solidFill>
                  <a:srgbClr val="C00000"/>
                </a:solidFill>
                <a:effectLst/>
                <a:latin typeface="Bell MT" panose="02020503060305020303" pitchFamily="18" charset="77"/>
              </a:rPr>
              <a:t>EDA Exploration</a:t>
            </a:r>
            <a:endParaRPr lang="en-DE" sz="3600" b="1" dirty="0">
              <a:solidFill>
                <a:srgbClr val="C00000"/>
              </a:solidFill>
              <a:latin typeface="Bell MT" panose="02020503060305020303" pitchFamily="18" charset="77"/>
            </a:endParaRPr>
          </a:p>
        </p:txBody>
      </p:sp>
      <p:pic>
        <p:nvPicPr>
          <p:cNvPr id="14" name="Content Placeholder 13" descr="A pie chart with text on it&#10;&#10;Description automatically generated">
            <a:extLst>
              <a:ext uri="{FF2B5EF4-FFF2-40B4-BE49-F238E27FC236}">
                <a16:creationId xmlns:a16="http://schemas.microsoft.com/office/drawing/2014/main" id="{E63E86FB-8727-D553-5B6C-DB72FC7613FE}"/>
              </a:ext>
            </a:extLst>
          </p:cNvPr>
          <p:cNvPicPr>
            <a:picLocks noGrp="1" noChangeAspect="1"/>
          </p:cNvPicPr>
          <p:nvPr>
            <p:ph idx="1"/>
          </p:nvPr>
        </p:nvPicPr>
        <p:blipFill>
          <a:blip r:embed="rId2"/>
          <a:stretch>
            <a:fillRect/>
          </a:stretch>
        </p:blipFill>
        <p:spPr>
          <a:xfrm>
            <a:off x="6633543" y="825530"/>
            <a:ext cx="5562959" cy="5228346"/>
          </a:xfrm>
        </p:spPr>
      </p:pic>
      <p:pic>
        <p:nvPicPr>
          <p:cNvPr id="16" name="Picture 15" descr="A graph showing a movie type and tv show&#10;&#10;Description automatically generated">
            <a:extLst>
              <a:ext uri="{FF2B5EF4-FFF2-40B4-BE49-F238E27FC236}">
                <a16:creationId xmlns:a16="http://schemas.microsoft.com/office/drawing/2014/main" id="{B45D1246-D30A-A479-B435-50F8F88B226D}"/>
              </a:ext>
            </a:extLst>
          </p:cNvPr>
          <p:cNvPicPr>
            <a:picLocks noChangeAspect="1"/>
          </p:cNvPicPr>
          <p:nvPr/>
        </p:nvPicPr>
        <p:blipFill>
          <a:blip r:embed="rId3"/>
          <a:stretch>
            <a:fillRect/>
          </a:stretch>
        </p:blipFill>
        <p:spPr>
          <a:xfrm>
            <a:off x="260716" y="1048864"/>
            <a:ext cx="6377329" cy="4781679"/>
          </a:xfrm>
          <a:prstGeom prst="rect">
            <a:avLst/>
          </a:prstGeom>
        </p:spPr>
      </p:pic>
      <p:sp>
        <p:nvSpPr>
          <p:cNvPr id="18" name="TextBox 17">
            <a:extLst>
              <a:ext uri="{FF2B5EF4-FFF2-40B4-BE49-F238E27FC236}">
                <a16:creationId xmlns:a16="http://schemas.microsoft.com/office/drawing/2014/main" id="{98076A53-83D9-6263-2E99-CD2734A0978A}"/>
              </a:ext>
            </a:extLst>
          </p:cNvPr>
          <p:cNvSpPr txBox="1"/>
          <p:nvPr/>
        </p:nvSpPr>
        <p:spPr>
          <a:xfrm>
            <a:off x="260716" y="6062287"/>
            <a:ext cx="7868872" cy="923330"/>
          </a:xfrm>
          <a:prstGeom prst="rect">
            <a:avLst/>
          </a:prstGeom>
          <a:noFill/>
        </p:spPr>
        <p:txBody>
          <a:bodyPr wrap="square" rtlCol="0">
            <a:spAutoFit/>
          </a:bodyPr>
          <a:lstStyle/>
          <a:p>
            <a:pPr algn="l">
              <a:buFont typeface="Arial" panose="020B0604020202020204" pitchFamily="34" charset="0"/>
              <a:buChar char="•"/>
            </a:pPr>
            <a:r>
              <a:rPr lang="en-GB" dirty="0">
                <a:solidFill>
                  <a:schemeClr val="bg1"/>
                </a:solidFill>
                <a:effectLst/>
              </a:rPr>
              <a:t>We see vastly more movies than shows on Netflix</a:t>
            </a:r>
            <a:r>
              <a:rPr lang="en-GB" b="0" i="0" u="none" strike="noStrike" dirty="0">
                <a:solidFill>
                  <a:schemeClr val="bg1"/>
                </a:solidFill>
                <a:effectLst/>
                <a:latin typeface="system-ui"/>
              </a:rPr>
              <a:t>.</a:t>
            </a:r>
          </a:p>
          <a:p>
            <a:pPr algn="l">
              <a:buFont typeface="Arial" panose="020B0604020202020204" pitchFamily="34" charset="0"/>
              <a:buChar char="•"/>
            </a:pPr>
            <a:r>
              <a:rPr lang="en-GB" b="0" i="0" u="none" strike="noStrike" dirty="0">
                <a:solidFill>
                  <a:schemeClr val="bg1"/>
                </a:solidFill>
                <a:effectLst/>
                <a:latin typeface="system-ui"/>
              </a:rPr>
              <a:t>70% of data belong from Movie class and 30% of data belong from TV shows</a:t>
            </a:r>
          </a:p>
          <a:p>
            <a:endParaRPr lang="en-DE" dirty="0">
              <a:solidFill>
                <a:schemeClr val="bg1"/>
              </a:solidFill>
            </a:endParaRPr>
          </a:p>
        </p:txBody>
      </p:sp>
    </p:spTree>
    <p:extLst>
      <p:ext uri="{BB962C8B-B14F-4D97-AF65-F5344CB8AC3E}">
        <p14:creationId xmlns:p14="http://schemas.microsoft.com/office/powerpoint/2010/main" val="4292945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4CDA4E-DAA5-3D9D-9321-CCFFB482B184}"/>
              </a:ext>
            </a:extLst>
          </p:cNvPr>
          <p:cNvSpPr txBox="1"/>
          <p:nvPr/>
        </p:nvSpPr>
        <p:spPr>
          <a:xfrm>
            <a:off x="4338638" y="314324"/>
            <a:ext cx="5133976" cy="461665"/>
          </a:xfrm>
          <a:prstGeom prst="rect">
            <a:avLst/>
          </a:prstGeom>
          <a:noFill/>
        </p:spPr>
        <p:txBody>
          <a:bodyPr wrap="square" rtlCol="0">
            <a:spAutoFit/>
          </a:bodyPr>
          <a:lstStyle/>
          <a:p>
            <a:r>
              <a:rPr lang="en-GB" sz="2400" b="1" dirty="0">
                <a:solidFill>
                  <a:srgbClr val="930301"/>
                </a:solidFill>
                <a:latin typeface="Bell MT" panose="02020503060305020303" pitchFamily="18" charset="77"/>
              </a:rPr>
              <a:t>TOP 10 RATED MOVIES </a:t>
            </a:r>
            <a:endParaRPr lang="en-DE" sz="2400" b="1" dirty="0">
              <a:solidFill>
                <a:srgbClr val="930301"/>
              </a:solidFill>
              <a:latin typeface="Bell MT" panose="02020503060305020303" pitchFamily="18" charset="77"/>
            </a:endParaRPr>
          </a:p>
        </p:txBody>
      </p:sp>
      <p:pic>
        <p:nvPicPr>
          <p:cNvPr id="6" name="Picture 5" descr="A graph with colorful dots and text&#10;&#10;Description automatically generated">
            <a:extLst>
              <a:ext uri="{FF2B5EF4-FFF2-40B4-BE49-F238E27FC236}">
                <a16:creationId xmlns:a16="http://schemas.microsoft.com/office/drawing/2014/main" id="{69163968-BE9D-7387-D568-5117E1698514}"/>
              </a:ext>
            </a:extLst>
          </p:cNvPr>
          <p:cNvPicPr>
            <a:picLocks noChangeAspect="1"/>
          </p:cNvPicPr>
          <p:nvPr/>
        </p:nvPicPr>
        <p:blipFill>
          <a:blip r:embed="rId2"/>
          <a:stretch>
            <a:fillRect/>
          </a:stretch>
        </p:blipFill>
        <p:spPr>
          <a:xfrm>
            <a:off x="1419851" y="857965"/>
            <a:ext cx="10491866" cy="6000035"/>
          </a:xfrm>
          <a:prstGeom prst="rect">
            <a:avLst/>
          </a:prstGeom>
        </p:spPr>
      </p:pic>
    </p:spTree>
    <p:extLst>
      <p:ext uri="{BB962C8B-B14F-4D97-AF65-F5344CB8AC3E}">
        <p14:creationId xmlns:p14="http://schemas.microsoft.com/office/powerpoint/2010/main" val="14256938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8" name="Content Placeholder 7" descr="A close up of words&#10;&#10;Description automatically generated">
            <a:extLst>
              <a:ext uri="{FF2B5EF4-FFF2-40B4-BE49-F238E27FC236}">
                <a16:creationId xmlns:a16="http://schemas.microsoft.com/office/drawing/2014/main" id="{5FE57C9B-944E-FEE1-D960-6B42EB6D4F7F}"/>
              </a:ext>
            </a:extLst>
          </p:cNvPr>
          <p:cNvPicPr>
            <a:picLocks noGrp="1" noChangeAspect="1"/>
          </p:cNvPicPr>
          <p:nvPr>
            <p:ph idx="1"/>
          </p:nvPr>
        </p:nvPicPr>
        <p:blipFill>
          <a:blip r:embed="rId2"/>
          <a:stretch>
            <a:fillRect/>
          </a:stretch>
        </p:blipFill>
        <p:spPr>
          <a:xfrm>
            <a:off x="609999" y="2202442"/>
            <a:ext cx="5228827" cy="4012620"/>
          </a:xfrm>
        </p:spPr>
      </p:pic>
      <p:pic>
        <p:nvPicPr>
          <p:cNvPr id="10" name="Picture 9" descr="A close up of words&#10;&#10;Description automatically generated">
            <a:extLst>
              <a:ext uri="{FF2B5EF4-FFF2-40B4-BE49-F238E27FC236}">
                <a16:creationId xmlns:a16="http://schemas.microsoft.com/office/drawing/2014/main" id="{0AFE13DE-02C5-79BE-62C2-D909C0CB3E94}"/>
              </a:ext>
            </a:extLst>
          </p:cNvPr>
          <p:cNvPicPr>
            <a:picLocks noChangeAspect="1"/>
          </p:cNvPicPr>
          <p:nvPr/>
        </p:nvPicPr>
        <p:blipFill>
          <a:blip r:embed="rId3"/>
          <a:stretch>
            <a:fillRect/>
          </a:stretch>
        </p:blipFill>
        <p:spPr>
          <a:xfrm>
            <a:off x="6353176" y="2202442"/>
            <a:ext cx="5462587" cy="4012620"/>
          </a:xfrm>
          <a:prstGeom prst="rect">
            <a:avLst/>
          </a:prstGeom>
        </p:spPr>
      </p:pic>
      <p:sp>
        <p:nvSpPr>
          <p:cNvPr id="12" name="TextBox 11">
            <a:extLst>
              <a:ext uri="{FF2B5EF4-FFF2-40B4-BE49-F238E27FC236}">
                <a16:creationId xmlns:a16="http://schemas.microsoft.com/office/drawing/2014/main" id="{76757860-406E-0433-6B90-2890B6AB9D7F}"/>
              </a:ext>
            </a:extLst>
          </p:cNvPr>
          <p:cNvSpPr txBox="1"/>
          <p:nvPr/>
        </p:nvSpPr>
        <p:spPr>
          <a:xfrm>
            <a:off x="7172325" y="1300097"/>
            <a:ext cx="2314575" cy="400110"/>
          </a:xfrm>
          <a:prstGeom prst="rect">
            <a:avLst/>
          </a:prstGeom>
          <a:noFill/>
        </p:spPr>
        <p:txBody>
          <a:bodyPr wrap="square" rtlCol="0">
            <a:spAutoFit/>
          </a:bodyPr>
          <a:lstStyle/>
          <a:p>
            <a:r>
              <a:rPr lang="en-DE" sz="2000" dirty="0">
                <a:solidFill>
                  <a:schemeClr val="bg1"/>
                </a:solidFill>
              </a:rPr>
              <a:t>Director</a:t>
            </a:r>
          </a:p>
        </p:txBody>
      </p:sp>
      <p:sp>
        <p:nvSpPr>
          <p:cNvPr id="13" name="TextBox 12">
            <a:extLst>
              <a:ext uri="{FF2B5EF4-FFF2-40B4-BE49-F238E27FC236}">
                <a16:creationId xmlns:a16="http://schemas.microsoft.com/office/drawing/2014/main" id="{177D26DE-8EEA-3AE6-C795-C04F668209B1}"/>
              </a:ext>
            </a:extLst>
          </p:cNvPr>
          <p:cNvSpPr txBox="1"/>
          <p:nvPr/>
        </p:nvSpPr>
        <p:spPr>
          <a:xfrm>
            <a:off x="819150" y="1300097"/>
            <a:ext cx="1885950" cy="400110"/>
          </a:xfrm>
          <a:prstGeom prst="rect">
            <a:avLst/>
          </a:prstGeom>
          <a:noFill/>
        </p:spPr>
        <p:txBody>
          <a:bodyPr wrap="square" rtlCol="0">
            <a:spAutoFit/>
          </a:bodyPr>
          <a:lstStyle/>
          <a:p>
            <a:r>
              <a:rPr lang="en-DE" sz="2000" dirty="0">
                <a:solidFill>
                  <a:schemeClr val="bg1"/>
                </a:solidFill>
              </a:rPr>
              <a:t>Cast</a:t>
            </a:r>
          </a:p>
        </p:txBody>
      </p:sp>
      <p:sp>
        <p:nvSpPr>
          <p:cNvPr id="14" name="TextBox 13">
            <a:extLst>
              <a:ext uri="{FF2B5EF4-FFF2-40B4-BE49-F238E27FC236}">
                <a16:creationId xmlns:a16="http://schemas.microsoft.com/office/drawing/2014/main" id="{3C2DF781-9548-3E31-4E2C-B29531FA8DB7}"/>
              </a:ext>
            </a:extLst>
          </p:cNvPr>
          <p:cNvSpPr txBox="1"/>
          <p:nvPr/>
        </p:nvSpPr>
        <p:spPr>
          <a:xfrm>
            <a:off x="3829049" y="428530"/>
            <a:ext cx="4500563" cy="738664"/>
          </a:xfrm>
          <a:prstGeom prst="rect">
            <a:avLst/>
          </a:prstGeom>
          <a:noFill/>
        </p:spPr>
        <p:txBody>
          <a:bodyPr wrap="square" rtlCol="0">
            <a:spAutoFit/>
          </a:bodyPr>
          <a:lstStyle/>
          <a:p>
            <a:r>
              <a:rPr lang="en-DE" sz="2400" b="1" dirty="0">
                <a:solidFill>
                  <a:srgbClr val="930301"/>
                </a:solidFill>
                <a:latin typeface="Bell MT" panose="02020503060305020303" pitchFamily="18" charset="77"/>
              </a:rPr>
              <a:t>TOP CAST AND DIRECTOR</a:t>
            </a:r>
          </a:p>
          <a:p>
            <a:endParaRPr lang="en-DE" dirty="0"/>
          </a:p>
        </p:txBody>
      </p:sp>
    </p:spTree>
    <p:extLst>
      <p:ext uri="{BB962C8B-B14F-4D97-AF65-F5344CB8AC3E}">
        <p14:creationId xmlns:p14="http://schemas.microsoft.com/office/powerpoint/2010/main" val="2477217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2E9D49C-22E1-AEA6-AD5A-E59C96984F21}"/>
              </a:ext>
            </a:extLst>
          </p:cNvPr>
          <p:cNvSpPr txBox="1"/>
          <p:nvPr/>
        </p:nvSpPr>
        <p:spPr>
          <a:xfrm>
            <a:off x="4212236" y="225789"/>
            <a:ext cx="6319994" cy="461665"/>
          </a:xfrm>
          <a:prstGeom prst="rect">
            <a:avLst/>
          </a:prstGeom>
          <a:noFill/>
        </p:spPr>
        <p:txBody>
          <a:bodyPr wrap="square" rtlCol="0">
            <a:spAutoFit/>
          </a:bodyPr>
          <a:lstStyle/>
          <a:p>
            <a:r>
              <a:rPr lang="en-DE" sz="2400" b="1" dirty="0">
                <a:solidFill>
                  <a:srgbClr val="930301"/>
                </a:solidFill>
                <a:latin typeface="Bell MT" panose="02020503060305020303" pitchFamily="18" charset="77"/>
              </a:rPr>
              <a:t>GENRE DISTRIBUTION</a:t>
            </a:r>
          </a:p>
        </p:txBody>
      </p:sp>
      <p:pic>
        <p:nvPicPr>
          <p:cNvPr id="13" name="Picture 12" descr="A graph of a number of movies&#10;&#10;Description automatically generated">
            <a:extLst>
              <a:ext uri="{FF2B5EF4-FFF2-40B4-BE49-F238E27FC236}">
                <a16:creationId xmlns:a16="http://schemas.microsoft.com/office/drawing/2014/main" id="{6D335466-F089-735E-7A87-9BE0CB457B1B}"/>
              </a:ext>
            </a:extLst>
          </p:cNvPr>
          <p:cNvPicPr>
            <a:picLocks noChangeAspect="1"/>
          </p:cNvPicPr>
          <p:nvPr/>
        </p:nvPicPr>
        <p:blipFill>
          <a:blip r:embed="rId2"/>
          <a:stretch>
            <a:fillRect/>
          </a:stretch>
        </p:blipFill>
        <p:spPr>
          <a:xfrm>
            <a:off x="1194212" y="1029202"/>
            <a:ext cx="8629650" cy="5828798"/>
          </a:xfrm>
          <a:prstGeom prst="rect">
            <a:avLst/>
          </a:prstGeom>
        </p:spPr>
      </p:pic>
    </p:spTree>
    <p:extLst>
      <p:ext uri="{BB962C8B-B14F-4D97-AF65-F5344CB8AC3E}">
        <p14:creationId xmlns:p14="http://schemas.microsoft.com/office/powerpoint/2010/main" val="19718091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descr="A graph of different colored bars&#10;&#10;Description automatically generated">
            <a:extLst>
              <a:ext uri="{FF2B5EF4-FFF2-40B4-BE49-F238E27FC236}">
                <a16:creationId xmlns:a16="http://schemas.microsoft.com/office/drawing/2014/main" id="{2E6C6D74-1B61-FED9-0072-1EA1E4B616F1}"/>
              </a:ext>
            </a:extLst>
          </p:cNvPr>
          <p:cNvPicPr>
            <a:picLocks noChangeAspect="1"/>
          </p:cNvPicPr>
          <p:nvPr/>
        </p:nvPicPr>
        <p:blipFill>
          <a:blip r:embed="rId2"/>
          <a:stretch>
            <a:fillRect/>
          </a:stretch>
        </p:blipFill>
        <p:spPr>
          <a:xfrm>
            <a:off x="1940850" y="714299"/>
            <a:ext cx="7772400" cy="6143701"/>
          </a:xfrm>
          <a:prstGeom prst="rect">
            <a:avLst/>
          </a:prstGeom>
        </p:spPr>
      </p:pic>
      <p:sp>
        <p:nvSpPr>
          <p:cNvPr id="7" name="TextBox 6">
            <a:extLst>
              <a:ext uri="{FF2B5EF4-FFF2-40B4-BE49-F238E27FC236}">
                <a16:creationId xmlns:a16="http://schemas.microsoft.com/office/drawing/2014/main" id="{F89250AE-7390-E3C0-DCBB-46AFAF553B10}"/>
              </a:ext>
            </a:extLst>
          </p:cNvPr>
          <p:cNvSpPr txBox="1"/>
          <p:nvPr/>
        </p:nvSpPr>
        <p:spPr>
          <a:xfrm>
            <a:off x="3619500" y="137160"/>
            <a:ext cx="4953000" cy="400110"/>
          </a:xfrm>
          <a:prstGeom prst="rect">
            <a:avLst/>
          </a:prstGeom>
          <a:noFill/>
        </p:spPr>
        <p:txBody>
          <a:bodyPr wrap="square" rtlCol="0">
            <a:spAutoFit/>
          </a:bodyPr>
          <a:lstStyle/>
          <a:p>
            <a:r>
              <a:rPr lang="en-GB" sz="2000" b="1" i="0" u="none" strike="noStrike" dirty="0">
                <a:solidFill>
                  <a:srgbClr val="930301"/>
                </a:solidFill>
                <a:effectLst/>
                <a:latin typeface="Bell MT" panose="02020503060305020303" pitchFamily="18" charset="77"/>
              </a:rPr>
              <a:t>Audience Classification by Age Group</a:t>
            </a:r>
            <a:endParaRPr lang="en-DE" sz="2000" b="1" dirty="0">
              <a:solidFill>
                <a:srgbClr val="930301"/>
              </a:solidFill>
              <a:latin typeface="Bell MT" panose="02020503060305020303" pitchFamily="18" charset="77"/>
            </a:endParaRPr>
          </a:p>
        </p:txBody>
      </p:sp>
      <p:sp>
        <p:nvSpPr>
          <p:cNvPr id="8" name="TextBox 7">
            <a:extLst>
              <a:ext uri="{FF2B5EF4-FFF2-40B4-BE49-F238E27FC236}">
                <a16:creationId xmlns:a16="http://schemas.microsoft.com/office/drawing/2014/main" id="{0B92C49F-F840-5C7C-DB43-B06EE7DF9E64}"/>
              </a:ext>
            </a:extLst>
          </p:cNvPr>
          <p:cNvSpPr txBox="1"/>
          <p:nvPr/>
        </p:nvSpPr>
        <p:spPr>
          <a:xfrm>
            <a:off x="9713250" y="748649"/>
            <a:ext cx="2189190" cy="2554545"/>
          </a:xfrm>
          <a:prstGeom prst="rect">
            <a:avLst/>
          </a:prstGeom>
          <a:noFill/>
        </p:spPr>
        <p:txBody>
          <a:bodyPr wrap="square" rtlCol="0">
            <a:spAutoFit/>
          </a:bodyPr>
          <a:lstStyle/>
          <a:p>
            <a:r>
              <a:rPr lang="en-DE" sz="1600" b="1" dirty="0">
                <a:solidFill>
                  <a:srgbClr val="930301"/>
                </a:solidFill>
              </a:rPr>
              <a:t>TV-MA</a:t>
            </a:r>
            <a:r>
              <a:rPr lang="en-DE" sz="1600" dirty="0">
                <a:solidFill>
                  <a:srgbClr val="930301"/>
                </a:solidFill>
              </a:rPr>
              <a:t>:</a:t>
            </a:r>
            <a:r>
              <a:rPr lang="en-GB" sz="1600" b="0" i="0" u="none" strike="noStrike" dirty="0">
                <a:solidFill>
                  <a:srgbClr val="930301"/>
                </a:solidFill>
                <a:effectLst/>
                <a:highlight>
                  <a:srgbClr val="FFFFFF"/>
                </a:highlight>
                <a:latin typeface="system-ui"/>
              </a:rPr>
              <a:t>Mature Audience Only</a:t>
            </a:r>
            <a:endParaRPr lang="en-DE" sz="1600" dirty="0">
              <a:solidFill>
                <a:srgbClr val="930301"/>
              </a:solidFill>
            </a:endParaRPr>
          </a:p>
          <a:p>
            <a:r>
              <a:rPr lang="en-DE" sz="1600" b="1" dirty="0">
                <a:solidFill>
                  <a:srgbClr val="930301"/>
                </a:solidFill>
              </a:rPr>
              <a:t>TV-14</a:t>
            </a:r>
            <a:r>
              <a:rPr lang="en-DE" sz="1600" dirty="0">
                <a:solidFill>
                  <a:srgbClr val="930301"/>
                </a:solidFill>
              </a:rPr>
              <a:t>:Teens(above 14)</a:t>
            </a:r>
          </a:p>
          <a:p>
            <a:r>
              <a:rPr lang="en-DE" sz="1600" b="1" dirty="0">
                <a:solidFill>
                  <a:srgbClr val="930301"/>
                </a:solidFill>
              </a:rPr>
              <a:t>R</a:t>
            </a:r>
            <a:r>
              <a:rPr lang="en-DE" sz="1600" dirty="0">
                <a:solidFill>
                  <a:srgbClr val="930301"/>
                </a:solidFill>
              </a:rPr>
              <a:t>:Over 17</a:t>
            </a:r>
          </a:p>
          <a:p>
            <a:r>
              <a:rPr lang="en-DE" sz="1600" b="1" dirty="0">
                <a:solidFill>
                  <a:srgbClr val="930301"/>
                </a:solidFill>
              </a:rPr>
              <a:t>TV-PG:</a:t>
            </a:r>
            <a:r>
              <a:rPr lang="en-GB" sz="1600" b="0" i="0" u="none" strike="noStrike" dirty="0">
                <a:solidFill>
                  <a:srgbClr val="930301"/>
                </a:solidFill>
                <a:effectLst/>
                <a:latin typeface="-webkit-standard"/>
              </a:rPr>
              <a:t>Parental Guidance Suggested</a:t>
            </a:r>
            <a:r>
              <a:rPr lang="en-DE" sz="1600" dirty="0">
                <a:solidFill>
                  <a:srgbClr val="930301"/>
                </a:solidFill>
              </a:rPr>
              <a:t> </a:t>
            </a:r>
          </a:p>
          <a:p>
            <a:r>
              <a:rPr lang="en-DE" sz="1600" b="1" dirty="0">
                <a:solidFill>
                  <a:srgbClr val="930301"/>
                </a:solidFill>
              </a:rPr>
              <a:t>PG-13</a:t>
            </a:r>
            <a:r>
              <a:rPr lang="en-DE" sz="1600" dirty="0">
                <a:solidFill>
                  <a:srgbClr val="930301"/>
                </a:solidFill>
              </a:rPr>
              <a:t>: Above 13</a:t>
            </a:r>
          </a:p>
          <a:p>
            <a:r>
              <a:rPr lang="en-DE" sz="1600" b="1" dirty="0">
                <a:solidFill>
                  <a:srgbClr val="930301"/>
                </a:solidFill>
              </a:rPr>
              <a:t>TV-Y</a:t>
            </a:r>
            <a:r>
              <a:rPr lang="en-DE" sz="1600" dirty="0">
                <a:solidFill>
                  <a:srgbClr val="930301"/>
                </a:solidFill>
              </a:rPr>
              <a:t>:</a:t>
            </a:r>
            <a:r>
              <a:rPr lang="en-GB" sz="1600" dirty="0">
                <a:solidFill>
                  <a:srgbClr val="930301"/>
                </a:solidFill>
              </a:rPr>
              <a:t>All Children</a:t>
            </a:r>
            <a:endParaRPr lang="en-DE" sz="1600" dirty="0">
              <a:solidFill>
                <a:srgbClr val="930301"/>
              </a:solidFill>
            </a:endParaRPr>
          </a:p>
          <a:p>
            <a:r>
              <a:rPr lang="en-DE" sz="1600" b="1" dirty="0">
                <a:solidFill>
                  <a:srgbClr val="930301"/>
                </a:solidFill>
              </a:rPr>
              <a:t>TV-G</a:t>
            </a:r>
            <a:r>
              <a:rPr lang="en-DE" sz="1600" dirty="0">
                <a:solidFill>
                  <a:srgbClr val="930301"/>
                </a:solidFill>
              </a:rPr>
              <a:t>:General Audience</a:t>
            </a:r>
          </a:p>
        </p:txBody>
      </p:sp>
    </p:spTree>
    <p:extLst>
      <p:ext uri="{BB962C8B-B14F-4D97-AF65-F5344CB8AC3E}">
        <p14:creationId xmlns:p14="http://schemas.microsoft.com/office/powerpoint/2010/main" val="120532502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538D9D"/>
      </a:hlink>
      <a:folHlink>
        <a:srgbClr val="A5738E"/>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3A418E6B-C5F0-4B95-8D77-61E3EF3B5DF5}"/>
    </a:ext>
  </a:extLst>
</a:theme>
</file>

<file path=docProps/app.xml><?xml version="1.0" encoding="utf-8"?>
<Properties xmlns="http://schemas.openxmlformats.org/officeDocument/2006/extended-properties" xmlns:vt="http://schemas.openxmlformats.org/officeDocument/2006/docPropsVTypes">
  <Template>Office Theme</Template>
  <TotalTime>772</TotalTime>
  <Words>329</Words>
  <Application>Microsoft Macintosh PowerPoint</Application>
  <PresentationFormat>Widescreen</PresentationFormat>
  <Paragraphs>54</Paragraphs>
  <Slides>12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-webkit-standard</vt:lpstr>
      <vt:lpstr>Aptos</vt:lpstr>
      <vt:lpstr>Aptos Display</vt:lpstr>
      <vt:lpstr>Arial</vt:lpstr>
      <vt:lpstr>Bell MT</vt:lpstr>
      <vt:lpstr>Helvetica</vt:lpstr>
      <vt:lpstr>Helvetica Neue</vt:lpstr>
      <vt:lpstr>system-ui</vt:lpstr>
      <vt:lpstr>Office Theme</vt:lpstr>
      <vt:lpstr>      A Journey Through Data and Recommendations On</vt:lpstr>
      <vt:lpstr>PowerPoint Presentation</vt:lpstr>
      <vt:lpstr>PowerPoint Presentation</vt:lpstr>
      <vt:lpstr>PowerPoint Presentation</vt:lpstr>
      <vt:lpstr>EDA Exploration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sanseeta rout</dc:creator>
  <cp:lastModifiedBy>sanseeta rout</cp:lastModifiedBy>
  <cp:revision>9</cp:revision>
  <dcterms:created xsi:type="dcterms:W3CDTF">2024-05-30T13:17:31Z</dcterms:created>
  <dcterms:modified xsi:type="dcterms:W3CDTF">2024-05-31T11:23:10Z</dcterms:modified>
</cp:coreProperties>
</file>

<file path=docProps/thumbnail.jpeg>
</file>